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44"/>
  </p:handoutMasterIdLst>
  <p:sldIdLst>
    <p:sldId id="381" r:id="rId4"/>
    <p:sldId id="561" r:id="rId5"/>
    <p:sldId id="1014" r:id="rId6"/>
    <p:sldId id="1033" r:id="rId8"/>
    <p:sldId id="1015" r:id="rId9"/>
    <p:sldId id="1016" r:id="rId10"/>
    <p:sldId id="1017" r:id="rId11"/>
    <p:sldId id="1018" r:id="rId12"/>
    <p:sldId id="1019" r:id="rId13"/>
    <p:sldId id="1020" r:id="rId14"/>
    <p:sldId id="1021" r:id="rId15"/>
    <p:sldId id="1022" r:id="rId16"/>
    <p:sldId id="1023" r:id="rId17"/>
    <p:sldId id="1024" r:id="rId18"/>
    <p:sldId id="1025" r:id="rId19"/>
    <p:sldId id="1026" r:id="rId20"/>
    <p:sldId id="1027" r:id="rId21"/>
    <p:sldId id="1028" r:id="rId22"/>
    <p:sldId id="1029" r:id="rId23"/>
    <p:sldId id="1030" r:id="rId24"/>
    <p:sldId id="1061" r:id="rId25"/>
    <p:sldId id="1062" r:id="rId26"/>
    <p:sldId id="1064" r:id="rId27"/>
    <p:sldId id="1065" r:id="rId28"/>
    <p:sldId id="1066" r:id="rId29"/>
    <p:sldId id="1067" r:id="rId30"/>
    <p:sldId id="1068" r:id="rId31"/>
    <p:sldId id="1069" r:id="rId32"/>
    <p:sldId id="1031" r:id="rId33"/>
    <p:sldId id="1032" r:id="rId34"/>
    <p:sldId id="750" r:id="rId35"/>
    <p:sldId id="751" r:id="rId36"/>
    <p:sldId id="752" r:id="rId37"/>
    <p:sldId id="753" r:id="rId38"/>
    <p:sldId id="754" r:id="rId39"/>
    <p:sldId id="759" r:id="rId40"/>
    <p:sldId id="756" r:id="rId41"/>
    <p:sldId id="757" r:id="rId42"/>
    <p:sldId id="758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93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GIF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16.GIF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7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网络基础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48362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中的四次挥手（分手）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304800" y="1257300"/>
            <a:ext cx="695326" cy="523875"/>
            <a:chOff x="8476198" y="3141240"/>
            <a:chExt cx="1708274" cy="1472651"/>
          </a:xfrm>
        </p:grpSpPr>
        <p:sp>
          <p:nvSpPr>
            <p:cNvPr id="11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9050" y="1800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可能面试点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362" name="AutoShape 2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4" name="AutoShape 4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6" name="AutoShape 6" descr="四次挥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>
            <a:off x="1492250" y="1029335"/>
            <a:ext cx="5556885" cy="5247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四次挥手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定义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断开一个TCP连接时，需要客户端和服务端总共发送4个包以确认连接的断开。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为什么需要四次挥手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TCP是双全工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即</a:t>
            </a:r>
            <a:r>
              <a:rPr lang="zh-CN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客户端和服务器端可以相互发送和接收请求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，所以需要双方都确认关闭连接。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过程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第一次挥手：客户端发送关闭请求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第二次挥手：服务端响应客户端关闭请求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第三次挥手：服务端发送关闭请求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第四次挥手：客户端发送关闭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确认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 descr="四次挥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91" y="0"/>
            <a:ext cx="5671009" cy="639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中的数据包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9125" y="1175861"/>
            <a:ext cx="463867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包</a:t>
            </a:r>
            <a:r>
              <a:rPr lang="zh-CN" altLang="en-US" smtClean="0"/>
              <a:t>是全能性术语；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帧</a:t>
            </a:r>
            <a:r>
              <a:rPr lang="zh-CN" altLang="en-US" smtClean="0"/>
              <a:t>用于表示数据链路层中包的单位；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片</a:t>
            </a:r>
            <a:r>
              <a:rPr lang="zh-CN" altLang="en-US" smtClean="0"/>
              <a:t>是 </a:t>
            </a:r>
            <a:r>
              <a:rPr lang="en-US" altLang="zh-CN" smtClean="0"/>
              <a:t>IP</a:t>
            </a:r>
            <a:r>
              <a:rPr lang="zh-CN" altLang="en-US" smtClean="0"/>
              <a:t>中数据的单位；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段</a:t>
            </a:r>
            <a:r>
              <a:rPr lang="zh-CN" altLang="en-US" smtClean="0"/>
              <a:t>则表示 </a:t>
            </a:r>
            <a:r>
              <a:rPr lang="en-US" altLang="zh-CN" smtClean="0"/>
              <a:t>TCP </a:t>
            </a:r>
            <a:r>
              <a:rPr lang="zh-CN" altLang="en-US" smtClean="0"/>
              <a:t>数据流中的信息；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消息</a:t>
            </a:r>
            <a:r>
              <a:rPr lang="zh-CN" altLang="en-US" smtClean="0"/>
              <a:t>是指应用协议中数据的单位。</a:t>
            </a:r>
            <a:endParaRPr lang="zh-CN" altLang="en-US"/>
          </a:p>
        </p:txBody>
      </p:sp>
      <p:pic>
        <p:nvPicPr>
          <p:cNvPr id="17412" name="Picture 4" descr="https://upload-images.jianshu.io/upload_images/1856419-2051967a4e85d719.png?imageMogr2/auto-orient/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900" y="-409623"/>
            <a:ext cx="6934200" cy="69701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4374" y="332307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的通讯原理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7" name="矩形 2"/>
          <p:cNvSpPr/>
          <p:nvPr/>
        </p:nvSpPr>
        <p:spPr>
          <a:xfrm>
            <a:off x="196850" y="1123315"/>
            <a:ext cx="5937885" cy="26776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Socket</a:t>
            </a:r>
            <a:r>
              <a:rPr lang="zh-CN" altLang="zh-CN" sz="2000" b="1" dirty="0">
                <a:latin typeface="+mn-ea"/>
                <a:cs typeface="+mn-ea"/>
                <a:sym typeface="+mn-ea"/>
              </a:rPr>
              <a:t>套接字</a:t>
            </a:r>
            <a:endParaRPr lang="zh-CN" altLang="zh-CN" sz="2000" dirty="0">
              <a:latin typeface="+mn-ea"/>
              <a:cs typeface="+mn-ea"/>
              <a:sym typeface="+mn-ea"/>
            </a:endParaRPr>
          </a:p>
          <a:p>
            <a:pPr lvl="1" indent="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TCP用主机的IP地址加上主机上的端口号作为TCP连接的端点，这种端点就叫做套接字（socket）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TCP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缓冲区</a:t>
            </a:r>
            <a:endParaRPr lang="zh-CN" altLang="en-US" sz="2000" dirty="0">
              <a:latin typeface="+mn-ea"/>
              <a:cs typeface="+mn-ea"/>
              <a:sym typeface="+mn-ea"/>
            </a:endParaRPr>
          </a:p>
          <a:p>
            <a:pPr marL="457200" lvl="1" indent="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每个TCP的Socket的内核中都有一个发送缓冲区和一个接收缓冲区。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smtClean="0">
                <a:latin typeface="+mn-ea"/>
                <a:cs typeface="+mn-ea"/>
                <a:sym typeface="+mn-ea"/>
              </a:rPr>
              <a:t>TCP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的可靠性与高效率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  <a:p>
            <a:pPr marL="0" lvl="1" indent="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    有了缓冲区之后我们怎么传输才能确保高效与可靠？</a:t>
            </a:r>
            <a:endParaRPr lang="en-US" altLang="zh-CN" sz="1600" dirty="0">
              <a:latin typeface="+mn-ea"/>
              <a:cs typeface="+mn-ea"/>
              <a:sym typeface="+mn-ea"/>
            </a:endParaRPr>
          </a:p>
        </p:txBody>
      </p:sp>
      <p:grpSp>
        <p:nvGrpSpPr>
          <p:cNvPr id="3" name="PA_组合 47"/>
          <p:cNvGrpSpPr/>
          <p:nvPr/>
        </p:nvGrpSpPr>
        <p:grpSpPr>
          <a:xfrm>
            <a:off x="317500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862388"/>
            <a:ext cx="9010650" cy="280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62554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中通过序列号与确认应答提高可靠性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275" y="1258888"/>
            <a:ext cx="11174474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1146" y="313055"/>
            <a:ext cx="36626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协议中的窗口机制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PA_组合 47"/>
          <p:cNvGrpSpPr/>
          <p:nvPr/>
        </p:nvGrpSpPr>
        <p:grpSpPr>
          <a:xfrm>
            <a:off x="288925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70815" y="1096645"/>
            <a:ext cx="5372100" cy="4431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滑动窗口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发送方和接收方都会维护一个数据帧的序列，这个序列被称作窗口。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发送方的窗口大小由接收方确认。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目的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确保数据不丢失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    如果发送的数据丢失了可以重新发。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控制发送速度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    控制发送速度，以免接收方的缓存不够大导            致溢出，同时控制流量也可以避免网络拥塞。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8" name="Picture 2" descr="https://images2015.cnblogs.com/blog/821276/201510/821276-20151016204148366-18966873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1400" y="2239962"/>
            <a:ext cx="7201516" cy="37036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5915" y="209550"/>
            <a:ext cx="50850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PA_组合 47"/>
          <p:cNvGrpSpPr/>
          <p:nvPr/>
        </p:nvGrpSpPr>
        <p:grpSpPr>
          <a:xfrm>
            <a:off x="346075" y="657225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92405" y="720935"/>
            <a:ext cx="11479530" cy="6137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协议是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Hyper Text Transfer Protocol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（超文本传输协议）的缩写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是用于从万维网（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WWW:World Wide Web 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）服务器传输超文本到本地浏览器的传送协议。。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web客户端和服务器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资源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</a:rPr>
              <a:t>   html/文本、word、avi电影、其他资源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媒体类型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>
                <a:latin typeface="+mn-ea"/>
                <a:cs typeface="+mn-ea"/>
              </a:rPr>
              <a:t>   </a:t>
            </a:r>
            <a:r>
              <a:rPr lang="en-US" altLang="zh-CN" sz="1600" smtClean="0">
                <a:latin typeface="+mn-ea"/>
                <a:cs typeface="+mn-ea"/>
              </a:rPr>
              <a:t>Content-Type</a:t>
            </a:r>
            <a:r>
              <a:rPr lang="zh-CN" altLang="en-US" sz="1600" smtClean="0">
                <a:latin typeface="+mn-ea"/>
                <a:cs typeface="+mn-ea"/>
              </a:rPr>
              <a:t>：</a:t>
            </a:r>
            <a:r>
              <a:rPr lang="zh-CN" altLang="en-US" sz="1600" dirty="0">
                <a:latin typeface="+mn-ea"/>
                <a:cs typeface="+mn-ea"/>
              </a:rPr>
              <a:t>text/html、 image/jpeg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URI和URL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</a:rPr>
              <a:t>   web服务器资源的名字和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用于描述一个网络上资源的地址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schema: http/https/ftp.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host: web服务器的ip地址或者域名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port: 服务端端口， http默认访问的端口是80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path: 资源访问路径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query-string: 查询参数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方法：</a:t>
            </a:r>
            <a:r>
              <a:rPr lang="zh-CN" altLang="en-US" sz="1600" dirty="0">
                <a:latin typeface="+mn-ea"/>
                <a:cs typeface="+mn-ea"/>
              </a:rPr>
              <a:t>GET/PUT/DELETE/POST/HEAD</a:t>
            </a:r>
            <a:endParaRPr lang="zh-CN" altLang="en-US" sz="1600" dirty="0">
              <a:latin typeface="+mn-ea"/>
              <a:cs typeface="+mn-ea"/>
            </a:endParaRPr>
          </a:p>
        </p:txBody>
      </p:sp>
      <p:pic>
        <p:nvPicPr>
          <p:cNvPr id="3" name="图片 2" descr="ht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1915160"/>
            <a:ext cx="5801360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91234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请求的传输过程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0" name="Picture 2" descr="https://upload-images.jianshu.io/upload_images/1856419-bfaf1b883618ecb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7075" y="1016490"/>
            <a:ext cx="5965825" cy="53239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81275" y="3152775"/>
            <a:ext cx="6515100" cy="885825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90800" y="2305050"/>
            <a:ext cx="6505575" cy="838200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19822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一次完整</a:t>
            </a:r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请求的过程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2"/>
          <p:cNvGrpSpPr/>
          <p:nvPr/>
        </p:nvGrpSpPr>
        <p:grpSpPr bwMode="auto">
          <a:xfrm>
            <a:off x="819150" y="1343025"/>
            <a:ext cx="695326" cy="523875"/>
            <a:chOff x="8476198" y="3141240"/>
            <a:chExt cx="1708274" cy="1472651"/>
          </a:xfrm>
        </p:grpSpPr>
        <p:sp>
          <p:nvSpPr>
            <p:cNvPr id="15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3900" y="1866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47950" y="1428750"/>
            <a:ext cx="77396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b="1" smtClean="0"/>
              <a:t>首先进行</a:t>
            </a:r>
            <a:r>
              <a:rPr lang="en-US" altLang="zh-CN" b="1" smtClean="0"/>
              <a:t>DNS</a:t>
            </a:r>
            <a:r>
              <a:rPr lang="zh-CN" altLang="en-US" b="1" smtClean="0"/>
              <a:t>域名解析（本地浏览器缓存、操作系统缓存或者</a:t>
            </a:r>
            <a:r>
              <a:rPr lang="en-US" altLang="zh-CN" b="1" smtClean="0"/>
              <a:t>DNS</a:t>
            </a:r>
            <a:r>
              <a:rPr lang="zh-CN" altLang="en-US" b="1" smtClean="0"/>
              <a:t>服务器）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三次握手建立</a:t>
            </a:r>
            <a:r>
              <a:rPr lang="en-US" b="1" smtClean="0"/>
              <a:t> TCP </a:t>
            </a:r>
            <a:r>
              <a:rPr lang="zh-CN" altLang="en-US" b="1" smtClean="0"/>
              <a:t>连接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客户端向服务器发送请求命令  </a:t>
            </a:r>
            <a:r>
              <a:rPr lang="en-US" altLang="zh-CN" b="1" smtClean="0"/>
              <a:t>Get /www.xx.com/ http/1.1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客户端发送请求头信息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服务服务器应答器  </a:t>
            </a:r>
            <a:r>
              <a:rPr lang="en-US" altLang="zh-CN" b="1" smtClean="0"/>
              <a:t>Http/1.1 200 OK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返回响应头信息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服务器向客户端发送数据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服务器关闭</a:t>
            </a:r>
            <a:r>
              <a:rPr lang="en-US" b="1" smtClean="0"/>
              <a:t> TCP </a:t>
            </a:r>
            <a:r>
              <a:rPr lang="zh-CN" altLang="en-US" b="1" smtClean="0"/>
              <a:t>连接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5027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https://upload-images.jianshu.io/upload_images/1856419-e8d90efbc1c33d9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100" y="1989137"/>
            <a:ext cx="5886450" cy="1743076"/>
          </a:xfrm>
          <a:prstGeom prst="rect">
            <a:avLst/>
          </a:prstGeom>
          <a:noFill/>
        </p:spPr>
      </p:pic>
      <p:pic>
        <p:nvPicPr>
          <p:cNvPr id="12292" name="Picture 4" descr="https://upload-images.jianshu.io/upload_images/1856419-9dcbbc148cb4a9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5225" y="3981450"/>
            <a:ext cx="5724525" cy="16764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62025" y="1257300"/>
            <a:ext cx="166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HTTP </a:t>
            </a:r>
            <a:r>
              <a:rPr lang="zh-CN" altLang="en-US" b="1" smtClean="0"/>
              <a:t>报文结构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22454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https://upload-images.jianshu.io/upload_images/1856419-dda70fede5f1ef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1338262"/>
            <a:ext cx="4962525" cy="3524251"/>
          </a:xfrm>
          <a:prstGeom prst="rect">
            <a:avLst/>
          </a:prstGeom>
          <a:noFill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8150" y="2428875"/>
            <a:ext cx="64166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s://upload-images.jianshu.io/upload_images/1856419-6db141cfd346ca0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" y="1276350"/>
            <a:ext cx="4610100" cy="3095625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5725" y="857250"/>
            <a:ext cx="4921250" cy="19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162549" y="3451696"/>
          <a:ext cx="6515100" cy="25126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71551"/>
                <a:gridCol w="3371849"/>
                <a:gridCol w="2171700"/>
              </a:tblGrid>
              <a:tr h="271540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类别</a:t>
                      </a:r>
                      <a:endParaRPr lang="zh-CN" altLang="en-US" sz="1400" b="1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原因</a:t>
                      </a:r>
                      <a:endParaRPr lang="zh-CN" altLang="en-US" sz="1400" b="1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Informational(</a:t>
                      </a:r>
                      <a:r>
                        <a:rPr lang="zh-CN" altLang="en-US" sz="1400"/>
                        <a:t>信息性状态码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接收的请求正在处理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29165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Success(</a:t>
                      </a:r>
                      <a:r>
                        <a:rPr lang="zh-CN" altLang="en-US" sz="1400"/>
                        <a:t>成功状态码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请求正常处理完毕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Redirection(</a:t>
                      </a:r>
                      <a:r>
                        <a:rPr lang="zh-CN" altLang="en-US" sz="1400"/>
                        <a:t>重定向状态码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需要进行附加操作以完成请求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Client Error(</a:t>
                      </a:r>
                      <a:r>
                        <a:rPr lang="zh-CN" altLang="en-US" sz="1400"/>
                        <a:t>客户端错误状态码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服务器无法处理请求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Server Error(</a:t>
                      </a:r>
                      <a:r>
                        <a:rPr lang="zh-CN" altLang="en-US" sz="1400"/>
                        <a:t>服务器错误状态码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服务器处理请求出错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</a:t>
            </a:r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endParaRPr lang="en-US" altLang="zh-CN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>
            <p:custDataLst>
              <p:tags r:id="rId3"/>
            </p:custDataLst>
          </p:nvPr>
        </p:nvSpPr>
        <p:spPr bwMode="auto">
          <a:xfrm>
            <a:off x="517525" y="1100455"/>
            <a:ext cx="740598" cy="645821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lnSpc>
                <a:spcPct val="120000"/>
              </a:lnSpc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Box 20"/>
          <p:cNvSpPr txBox="1"/>
          <p:nvPr>
            <p:custDataLst>
              <p:tags r:id="rId4"/>
            </p:custDataLst>
          </p:nvPr>
        </p:nvSpPr>
        <p:spPr>
          <a:xfrm>
            <a:off x="1540775" y="1206135"/>
            <a:ext cx="7028550" cy="541819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Expires</a:t>
            </a:r>
            <a:endParaRPr lang="da-DK" altLang="zh-CN" sz="1200" spc="15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KSO_Shape"/>
          <p:cNvSpPr/>
          <p:nvPr>
            <p:custDataLst>
              <p:tags r:id="rId5"/>
            </p:custDataLst>
          </p:nvPr>
        </p:nvSpPr>
        <p:spPr bwMode="auto">
          <a:xfrm>
            <a:off x="517525" y="2069187"/>
            <a:ext cx="740598" cy="645821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lnSpc>
                <a:spcPct val="120000"/>
              </a:lnSpc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20"/>
          <p:cNvSpPr txBox="1"/>
          <p:nvPr>
            <p:custDataLst>
              <p:tags r:id="rId6"/>
            </p:custDataLst>
          </p:nvPr>
        </p:nvSpPr>
        <p:spPr>
          <a:xfrm>
            <a:off x="1540775" y="2174028"/>
            <a:ext cx="7028550" cy="541819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Cache-Control</a:t>
            </a:r>
            <a:endParaRPr lang="da-DK" altLang="zh-CN" sz="1200" spc="15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7"/>
            </p:custDataLst>
          </p:nvPr>
        </p:nvSpPr>
        <p:spPr bwMode="auto">
          <a:xfrm>
            <a:off x="517525" y="3037919"/>
            <a:ext cx="740598" cy="645821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lnSpc>
                <a:spcPct val="120000"/>
              </a:lnSpc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20"/>
          <p:cNvSpPr txBox="1"/>
          <p:nvPr>
            <p:custDataLst>
              <p:tags r:id="rId8"/>
            </p:custDataLst>
          </p:nvPr>
        </p:nvSpPr>
        <p:spPr>
          <a:xfrm>
            <a:off x="1540775" y="3142761"/>
            <a:ext cx="7028550" cy="541819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Last-Modified  /  If-Modified-Since</a:t>
            </a:r>
            <a:endParaRPr lang="da-DK" altLang="zh-CN" sz="1200" spc="15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9"/>
            </p:custDataLst>
          </p:nvPr>
        </p:nvSpPr>
        <p:spPr bwMode="auto">
          <a:xfrm>
            <a:off x="517525" y="4005813"/>
            <a:ext cx="740598" cy="645821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lnSpc>
                <a:spcPct val="120000"/>
              </a:lnSpc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20"/>
          <p:cNvSpPr txBox="1"/>
          <p:nvPr>
            <p:custDataLst>
              <p:tags r:id="rId10"/>
            </p:custDataLst>
          </p:nvPr>
        </p:nvSpPr>
        <p:spPr>
          <a:xfrm>
            <a:off x="1540775" y="4111493"/>
            <a:ext cx="7028550" cy="541819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Etag  /  If-None-Match</a:t>
            </a:r>
            <a:endParaRPr lang="da-DK" altLang="zh-CN" sz="1200" spc="1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KSO_Shape"/>
          <p:cNvSpPr/>
          <p:nvPr>
            <p:custDataLst>
              <p:tags r:id="rId11"/>
            </p:custDataLst>
          </p:nvPr>
        </p:nvSpPr>
        <p:spPr bwMode="auto">
          <a:xfrm>
            <a:off x="517525" y="4974545"/>
            <a:ext cx="740598" cy="645821"/>
          </a:xfrm>
          <a:custGeom>
            <a:avLst/>
            <a:gdLst>
              <a:gd name="T0" fmla="*/ 979217 w 2433638"/>
              <a:gd name="T1" fmla="*/ 1098870 h 2124076"/>
              <a:gd name="T2" fmla="*/ 173881 w 2433638"/>
              <a:gd name="T3" fmla="*/ 432901 h 2124076"/>
              <a:gd name="T4" fmla="*/ 155458 w 2433638"/>
              <a:gd name="T5" fmla="*/ 437460 h 2124076"/>
              <a:gd name="T6" fmla="*/ 139312 w 2433638"/>
              <a:gd name="T7" fmla="*/ 446991 h 2124076"/>
              <a:gd name="T8" fmla="*/ 126684 w 2433638"/>
              <a:gd name="T9" fmla="*/ 460667 h 2124076"/>
              <a:gd name="T10" fmla="*/ 118611 w 2433638"/>
              <a:gd name="T11" fmla="*/ 477036 h 2124076"/>
              <a:gd name="T12" fmla="*/ 115713 w 2433638"/>
              <a:gd name="T13" fmla="*/ 496099 h 2124076"/>
              <a:gd name="T14" fmla="*/ 117576 w 2433638"/>
              <a:gd name="T15" fmla="*/ 1502909 h 2124076"/>
              <a:gd name="T16" fmla="*/ 125029 w 2433638"/>
              <a:gd name="T17" fmla="*/ 1520107 h 2124076"/>
              <a:gd name="T18" fmla="*/ 137035 w 2433638"/>
              <a:gd name="T19" fmla="*/ 1534197 h 2124076"/>
              <a:gd name="T20" fmla="*/ 152560 w 2433638"/>
              <a:gd name="T21" fmla="*/ 1544350 h 2124076"/>
              <a:gd name="T22" fmla="*/ 170776 w 2433638"/>
              <a:gd name="T23" fmla="*/ 1549944 h 2124076"/>
              <a:gd name="T24" fmla="*/ 1002920 w 2433638"/>
              <a:gd name="T25" fmla="*/ 1550566 h 2124076"/>
              <a:gd name="T26" fmla="*/ 1021550 w 2433638"/>
              <a:gd name="T27" fmla="*/ 1545800 h 2124076"/>
              <a:gd name="T28" fmla="*/ 1037696 w 2433638"/>
              <a:gd name="T29" fmla="*/ 1536269 h 2124076"/>
              <a:gd name="T30" fmla="*/ 1050116 w 2433638"/>
              <a:gd name="T31" fmla="*/ 1522800 h 2124076"/>
              <a:gd name="T32" fmla="*/ 1058396 w 2433638"/>
              <a:gd name="T33" fmla="*/ 1506017 h 2124076"/>
              <a:gd name="T34" fmla="*/ 1061294 w 2433638"/>
              <a:gd name="T35" fmla="*/ 1487161 h 2124076"/>
              <a:gd name="T36" fmla="*/ 1061087 w 2433638"/>
              <a:gd name="T37" fmla="*/ 492784 h 2124076"/>
              <a:gd name="T38" fmla="*/ 1057361 w 2433638"/>
              <a:gd name="T39" fmla="*/ 474342 h 2124076"/>
              <a:gd name="T40" fmla="*/ 1048253 w 2433638"/>
              <a:gd name="T41" fmla="*/ 457973 h 2124076"/>
              <a:gd name="T42" fmla="*/ 1035212 w 2433638"/>
              <a:gd name="T43" fmla="*/ 445126 h 2124076"/>
              <a:gd name="T44" fmla="*/ 1018859 w 2433638"/>
              <a:gd name="T45" fmla="*/ 436424 h 2124076"/>
              <a:gd name="T46" fmla="*/ 999608 w 2433638"/>
              <a:gd name="T47" fmla="*/ 432694 h 2124076"/>
              <a:gd name="T48" fmla="*/ 1176801 w 2433638"/>
              <a:gd name="T49" fmla="*/ 1487161 h 2124076"/>
              <a:gd name="T50" fmla="*/ 1168728 w 2433638"/>
              <a:gd name="T51" fmla="*/ 1539792 h 2124076"/>
              <a:gd name="T52" fmla="*/ 1145957 w 2433638"/>
              <a:gd name="T53" fmla="*/ 1585998 h 2124076"/>
              <a:gd name="T54" fmla="*/ 1111182 w 2433638"/>
              <a:gd name="T55" fmla="*/ 1623502 h 2124076"/>
              <a:gd name="T56" fmla="*/ 1066469 w 2433638"/>
              <a:gd name="T57" fmla="*/ 1649818 h 2124076"/>
              <a:gd name="T58" fmla="*/ 1014719 w 2433638"/>
              <a:gd name="T59" fmla="*/ 1662871 h 2124076"/>
              <a:gd name="T60" fmla="*/ 153180 w 2433638"/>
              <a:gd name="T61" fmla="*/ 1661628 h 2124076"/>
              <a:gd name="T62" fmla="*/ 102466 w 2433638"/>
              <a:gd name="T63" fmla="*/ 1646295 h 2124076"/>
              <a:gd name="T64" fmla="*/ 59409 w 2433638"/>
              <a:gd name="T65" fmla="*/ 1617908 h 2124076"/>
              <a:gd name="T66" fmla="*/ 26289 w 2433638"/>
              <a:gd name="T67" fmla="*/ 1578746 h 2124076"/>
              <a:gd name="T68" fmla="*/ 6003 w 2433638"/>
              <a:gd name="T69" fmla="*/ 1531296 h 2124076"/>
              <a:gd name="T70" fmla="*/ 0 w 2433638"/>
              <a:gd name="T71" fmla="*/ 496099 h 2124076"/>
              <a:gd name="T72" fmla="*/ 8280 w 2433638"/>
              <a:gd name="T73" fmla="*/ 443676 h 2124076"/>
              <a:gd name="T74" fmla="*/ 31050 w 2433638"/>
              <a:gd name="T75" fmla="*/ 397469 h 2124076"/>
              <a:gd name="T76" fmla="*/ 66033 w 2433638"/>
              <a:gd name="T77" fmla="*/ 359965 h 2124076"/>
              <a:gd name="T78" fmla="*/ 110331 w 2433638"/>
              <a:gd name="T79" fmla="*/ 333442 h 2124076"/>
              <a:gd name="T80" fmla="*/ 162081 w 2433638"/>
              <a:gd name="T81" fmla="*/ 320596 h 2124076"/>
              <a:gd name="T82" fmla="*/ 1023827 w 2433638"/>
              <a:gd name="T83" fmla="*/ 321425 h 2124076"/>
              <a:gd name="T84" fmla="*/ 1074749 w 2433638"/>
              <a:gd name="T85" fmla="*/ 336966 h 2124076"/>
              <a:gd name="T86" fmla="*/ 1117806 w 2433638"/>
              <a:gd name="T87" fmla="*/ 365352 h 2124076"/>
              <a:gd name="T88" fmla="*/ 1150512 w 2433638"/>
              <a:gd name="T89" fmla="*/ 404514 h 2124076"/>
              <a:gd name="T90" fmla="*/ 1171005 w 2433638"/>
              <a:gd name="T91" fmla="*/ 451964 h 2124076"/>
              <a:gd name="T92" fmla="*/ 1176801 w 2433638"/>
              <a:gd name="T93" fmla="*/ 497443 h 2124076"/>
              <a:gd name="T94" fmla="*/ 1779124 w 2433638"/>
              <a:gd name="T95" fmla="*/ 2694 h 2124076"/>
              <a:gd name="T96" fmla="*/ 1821773 w 2433638"/>
              <a:gd name="T97" fmla="*/ 17411 h 2124076"/>
              <a:gd name="T98" fmla="*/ 1859246 w 2433638"/>
              <a:gd name="T99" fmla="*/ 44565 h 2124076"/>
              <a:gd name="T100" fmla="*/ 1887196 w 2433638"/>
              <a:gd name="T101" fmla="*/ 81253 h 2124076"/>
              <a:gd name="T102" fmla="*/ 1902101 w 2433638"/>
              <a:gd name="T103" fmla="*/ 122915 h 2124076"/>
              <a:gd name="T104" fmla="*/ 1904172 w 2433638"/>
              <a:gd name="T105" fmla="*/ 166444 h 2124076"/>
              <a:gd name="T106" fmla="*/ 1893406 w 2433638"/>
              <a:gd name="T107" fmla="*/ 209142 h 2124076"/>
              <a:gd name="T108" fmla="*/ 1870011 w 2433638"/>
              <a:gd name="T109" fmla="*/ 247696 h 2124076"/>
              <a:gd name="T110" fmla="*/ 1645796 w 2433638"/>
              <a:gd name="T111" fmla="*/ 39175 h 2124076"/>
              <a:gd name="T112" fmla="*/ 1684511 w 2433638"/>
              <a:gd name="T113" fmla="*/ 14302 h 2124076"/>
              <a:gd name="T114" fmla="*/ 1727160 w 2433638"/>
              <a:gd name="T115" fmla="*/ 1658 h 212407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433638" h="2124076">
                <a:moveTo>
                  <a:pt x="713371" y="1577975"/>
                </a:moveTo>
                <a:lnTo>
                  <a:pt x="804863" y="1667192"/>
                </a:lnTo>
                <a:lnTo>
                  <a:pt x="574675" y="1801813"/>
                </a:lnTo>
                <a:lnTo>
                  <a:pt x="713371" y="1577975"/>
                </a:lnTo>
                <a:close/>
                <a:moveTo>
                  <a:pt x="994071" y="1152525"/>
                </a:moveTo>
                <a:lnTo>
                  <a:pt x="1250950" y="1402947"/>
                </a:lnTo>
                <a:lnTo>
                  <a:pt x="852445" y="1631950"/>
                </a:lnTo>
                <a:lnTo>
                  <a:pt x="757237" y="1538868"/>
                </a:lnTo>
                <a:lnTo>
                  <a:pt x="994071" y="1152525"/>
                </a:lnTo>
                <a:close/>
                <a:moveTo>
                  <a:pt x="230859" y="552164"/>
                </a:moveTo>
                <a:lnTo>
                  <a:pt x="226364" y="552428"/>
                </a:lnTo>
                <a:lnTo>
                  <a:pt x="222133" y="552693"/>
                </a:lnTo>
                <a:lnTo>
                  <a:pt x="218166" y="553222"/>
                </a:lnTo>
                <a:lnTo>
                  <a:pt x="213935" y="553751"/>
                </a:lnTo>
                <a:lnTo>
                  <a:pt x="209968" y="554809"/>
                </a:lnTo>
                <a:lnTo>
                  <a:pt x="206266" y="555867"/>
                </a:lnTo>
                <a:lnTo>
                  <a:pt x="202299" y="557190"/>
                </a:lnTo>
                <a:lnTo>
                  <a:pt x="198597" y="558513"/>
                </a:lnTo>
                <a:lnTo>
                  <a:pt x="194895" y="560100"/>
                </a:lnTo>
                <a:lnTo>
                  <a:pt x="191457" y="561952"/>
                </a:lnTo>
                <a:lnTo>
                  <a:pt x="187755" y="564068"/>
                </a:lnTo>
                <a:lnTo>
                  <a:pt x="184582" y="565920"/>
                </a:lnTo>
                <a:lnTo>
                  <a:pt x="181144" y="568301"/>
                </a:lnTo>
                <a:lnTo>
                  <a:pt x="177971" y="570682"/>
                </a:lnTo>
                <a:lnTo>
                  <a:pt x="175062" y="573063"/>
                </a:lnTo>
                <a:lnTo>
                  <a:pt x="171888" y="575708"/>
                </a:lnTo>
                <a:lnTo>
                  <a:pt x="169244" y="578883"/>
                </a:lnTo>
                <a:lnTo>
                  <a:pt x="166599" y="581793"/>
                </a:lnTo>
                <a:lnTo>
                  <a:pt x="164219" y="584703"/>
                </a:lnTo>
                <a:lnTo>
                  <a:pt x="161839" y="588142"/>
                </a:lnTo>
                <a:lnTo>
                  <a:pt x="159724" y="591316"/>
                </a:lnTo>
                <a:lnTo>
                  <a:pt x="157608" y="594491"/>
                </a:lnTo>
                <a:lnTo>
                  <a:pt x="156022" y="598194"/>
                </a:lnTo>
                <a:lnTo>
                  <a:pt x="154435" y="601633"/>
                </a:lnTo>
                <a:lnTo>
                  <a:pt x="152848" y="605601"/>
                </a:lnTo>
                <a:lnTo>
                  <a:pt x="151526" y="609041"/>
                </a:lnTo>
                <a:lnTo>
                  <a:pt x="150204" y="613009"/>
                </a:lnTo>
                <a:lnTo>
                  <a:pt x="149411" y="616977"/>
                </a:lnTo>
                <a:lnTo>
                  <a:pt x="148882" y="620945"/>
                </a:lnTo>
                <a:lnTo>
                  <a:pt x="148088" y="624913"/>
                </a:lnTo>
                <a:lnTo>
                  <a:pt x="147824" y="629146"/>
                </a:lnTo>
                <a:lnTo>
                  <a:pt x="147824" y="633378"/>
                </a:lnTo>
                <a:lnTo>
                  <a:pt x="147824" y="1898686"/>
                </a:lnTo>
                <a:lnTo>
                  <a:pt x="147824" y="1902918"/>
                </a:lnTo>
                <a:lnTo>
                  <a:pt x="148088" y="1906887"/>
                </a:lnTo>
                <a:lnTo>
                  <a:pt x="148882" y="1911119"/>
                </a:lnTo>
                <a:lnTo>
                  <a:pt x="149411" y="1915087"/>
                </a:lnTo>
                <a:lnTo>
                  <a:pt x="150204" y="1918791"/>
                </a:lnTo>
                <a:lnTo>
                  <a:pt x="151526" y="1922759"/>
                </a:lnTo>
                <a:lnTo>
                  <a:pt x="152848" y="1926463"/>
                </a:lnTo>
                <a:lnTo>
                  <a:pt x="154435" y="1930166"/>
                </a:lnTo>
                <a:lnTo>
                  <a:pt x="156022" y="1933605"/>
                </a:lnTo>
                <a:lnTo>
                  <a:pt x="157608" y="1937309"/>
                </a:lnTo>
                <a:lnTo>
                  <a:pt x="159724" y="1940748"/>
                </a:lnTo>
                <a:lnTo>
                  <a:pt x="161839" y="1944187"/>
                </a:lnTo>
                <a:lnTo>
                  <a:pt x="164219" y="1947097"/>
                </a:lnTo>
                <a:lnTo>
                  <a:pt x="166599" y="1950272"/>
                </a:lnTo>
                <a:lnTo>
                  <a:pt x="169244" y="1953446"/>
                </a:lnTo>
                <a:lnTo>
                  <a:pt x="171888" y="1956091"/>
                </a:lnTo>
                <a:lnTo>
                  <a:pt x="175062" y="1958737"/>
                </a:lnTo>
                <a:lnTo>
                  <a:pt x="177971" y="1961382"/>
                </a:lnTo>
                <a:lnTo>
                  <a:pt x="181144" y="1963763"/>
                </a:lnTo>
                <a:lnTo>
                  <a:pt x="184582" y="1965880"/>
                </a:lnTo>
                <a:lnTo>
                  <a:pt x="187755" y="1967996"/>
                </a:lnTo>
                <a:lnTo>
                  <a:pt x="191457" y="1970112"/>
                </a:lnTo>
                <a:lnTo>
                  <a:pt x="194895" y="1971700"/>
                </a:lnTo>
                <a:lnTo>
                  <a:pt x="198597" y="1973551"/>
                </a:lnTo>
                <a:lnTo>
                  <a:pt x="202299" y="1974874"/>
                </a:lnTo>
                <a:lnTo>
                  <a:pt x="206266" y="1976197"/>
                </a:lnTo>
                <a:lnTo>
                  <a:pt x="209968" y="1977255"/>
                </a:lnTo>
                <a:lnTo>
                  <a:pt x="213935" y="1978049"/>
                </a:lnTo>
                <a:lnTo>
                  <a:pt x="218166" y="1978842"/>
                </a:lnTo>
                <a:lnTo>
                  <a:pt x="222133" y="1979636"/>
                </a:lnTo>
                <a:lnTo>
                  <a:pt x="226364" y="1979900"/>
                </a:lnTo>
                <a:lnTo>
                  <a:pt x="230859" y="1979900"/>
                </a:lnTo>
                <a:lnTo>
                  <a:pt x="1273033" y="1979900"/>
                </a:lnTo>
                <a:lnTo>
                  <a:pt x="1276999" y="1979900"/>
                </a:lnTo>
                <a:lnTo>
                  <a:pt x="1281230" y="1979636"/>
                </a:lnTo>
                <a:lnTo>
                  <a:pt x="1285461" y="1978842"/>
                </a:lnTo>
                <a:lnTo>
                  <a:pt x="1289693" y="1978049"/>
                </a:lnTo>
                <a:lnTo>
                  <a:pt x="1293395" y="1977255"/>
                </a:lnTo>
                <a:lnTo>
                  <a:pt x="1297626" y="1976197"/>
                </a:lnTo>
                <a:lnTo>
                  <a:pt x="1301593" y="1974874"/>
                </a:lnTo>
                <a:lnTo>
                  <a:pt x="1305030" y="1973551"/>
                </a:lnTo>
                <a:lnTo>
                  <a:pt x="1308997" y="1971700"/>
                </a:lnTo>
                <a:lnTo>
                  <a:pt x="1312435" y="1970112"/>
                </a:lnTo>
                <a:lnTo>
                  <a:pt x="1315873" y="1967996"/>
                </a:lnTo>
                <a:lnTo>
                  <a:pt x="1319310" y="1965880"/>
                </a:lnTo>
                <a:lnTo>
                  <a:pt x="1322484" y="1963763"/>
                </a:lnTo>
                <a:lnTo>
                  <a:pt x="1325657" y="1961382"/>
                </a:lnTo>
                <a:lnTo>
                  <a:pt x="1328566" y="1958737"/>
                </a:lnTo>
                <a:lnTo>
                  <a:pt x="1331475" y="1956091"/>
                </a:lnTo>
                <a:lnTo>
                  <a:pt x="1334119" y="1953446"/>
                </a:lnTo>
                <a:lnTo>
                  <a:pt x="1336764" y="1950272"/>
                </a:lnTo>
                <a:lnTo>
                  <a:pt x="1339144" y="1947097"/>
                </a:lnTo>
                <a:lnTo>
                  <a:pt x="1341524" y="1944187"/>
                </a:lnTo>
                <a:lnTo>
                  <a:pt x="1343639" y="1940748"/>
                </a:lnTo>
                <a:lnTo>
                  <a:pt x="1345755" y="1937309"/>
                </a:lnTo>
                <a:lnTo>
                  <a:pt x="1347606" y="1933605"/>
                </a:lnTo>
                <a:lnTo>
                  <a:pt x="1349457" y="1930166"/>
                </a:lnTo>
                <a:lnTo>
                  <a:pt x="1350779" y="1926463"/>
                </a:lnTo>
                <a:lnTo>
                  <a:pt x="1352101" y="1922759"/>
                </a:lnTo>
                <a:lnTo>
                  <a:pt x="1353159" y="1918791"/>
                </a:lnTo>
                <a:lnTo>
                  <a:pt x="1354217" y="1915087"/>
                </a:lnTo>
                <a:lnTo>
                  <a:pt x="1354746" y="1911119"/>
                </a:lnTo>
                <a:lnTo>
                  <a:pt x="1355275" y="1906887"/>
                </a:lnTo>
                <a:lnTo>
                  <a:pt x="1355539" y="1902918"/>
                </a:lnTo>
                <a:lnTo>
                  <a:pt x="1355804" y="1898686"/>
                </a:lnTo>
                <a:lnTo>
                  <a:pt x="1355804" y="1327749"/>
                </a:lnTo>
                <a:lnTo>
                  <a:pt x="1312492" y="1370013"/>
                </a:lnTo>
                <a:lnTo>
                  <a:pt x="1031875" y="1095852"/>
                </a:lnTo>
                <a:lnTo>
                  <a:pt x="1355804" y="779295"/>
                </a:lnTo>
                <a:lnTo>
                  <a:pt x="1355804" y="633378"/>
                </a:lnTo>
                <a:lnTo>
                  <a:pt x="1355539" y="629146"/>
                </a:lnTo>
                <a:lnTo>
                  <a:pt x="1355275" y="624913"/>
                </a:lnTo>
                <a:lnTo>
                  <a:pt x="1354746" y="620945"/>
                </a:lnTo>
                <a:lnTo>
                  <a:pt x="1354217" y="616977"/>
                </a:lnTo>
                <a:lnTo>
                  <a:pt x="1353159" y="613009"/>
                </a:lnTo>
                <a:lnTo>
                  <a:pt x="1352101" y="609041"/>
                </a:lnTo>
                <a:lnTo>
                  <a:pt x="1350779" y="605601"/>
                </a:lnTo>
                <a:lnTo>
                  <a:pt x="1349457" y="601633"/>
                </a:lnTo>
                <a:lnTo>
                  <a:pt x="1347606" y="598194"/>
                </a:lnTo>
                <a:lnTo>
                  <a:pt x="1345755" y="594491"/>
                </a:lnTo>
                <a:lnTo>
                  <a:pt x="1343639" y="591316"/>
                </a:lnTo>
                <a:lnTo>
                  <a:pt x="1341524" y="588142"/>
                </a:lnTo>
                <a:lnTo>
                  <a:pt x="1339144" y="584703"/>
                </a:lnTo>
                <a:lnTo>
                  <a:pt x="1336764" y="581793"/>
                </a:lnTo>
                <a:lnTo>
                  <a:pt x="1334119" y="578883"/>
                </a:lnTo>
                <a:lnTo>
                  <a:pt x="1331475" y="575708"/>
                </a:lnTo>
                <a:lnTo>
                  <a:pt x="1328566" y="573063"/>
                </a:lnTo>
                <a:lnTo>
                  <a:pt x="1325657" y="570682"/>
                </a:lnTo>
                <a:lnTo>
                  <a:pt x="1322484" y="568301"/>
                </a:lnTo>
                <a:lnTo>
                  <a:pt x="1319310" y="565920"/>
                </a:lnTo>
                <a:lnTo>
                  <a:pt x="1315873" y="564068"/>
                </a:lnTo>
                <a:lnTo>
                  <a:pt x="1312435" y="561952"/>
                </a:lnTo>
                <a:lnTo>
                  <a:pt x="1308997" y="560100"/>
                </a:lnTo>
                <a:lnTo>
                  <a:pt x="1305030" y="558513"/>
                </a:lnTo>
                <a:lnTo>
                  <a:pt x="1301593" y="557190"/>
                </a:lnTo>
                <a:lnTo>
                  <a:pt x="1297626" y="555867"/>
                </a:lnTo>
                <a:lnTo>
                  <a:pt x="1293395" y="554809"/>
                </a:lnTo>
                <a:lnTo>
                  <a:pt x="1289693" y="553751"/>
                </a:lnTo>
                <a:lnTo>
                  <a:pt x="1285461" y="553222"/>
                </a:lnTo>
                <a:lnTo>
                  <a:pt x="1281230" y="552693"/>
                </a:lnTo>
                <a:lnTo>
                  <a:pt x="1276999" y="552428"/>
                </a:lnTo>
                <a:lnTo>
                  <a:pt x="1273033" y="552164"/>
                </a:lnTo>
                <a:lnTo>
                  <a:pt x="230859" y="552164"/>
                </a:lnTo>
                <a:close/>
                <a:moveTo>
                  <a:pt x="1950691" y="197947"/>
                </a:moveTo>
                <a:lnTo>
                  <a:pt x="2231837" y="472902"/>
                </a:lnTo>
                <a:lnTo>
                  <a:pt x="1503363" y="1183758"/>
                </a:lnTo>
                <a:lnTo>
                  <a:pt x="1503363" y="1898686"/>
                </a:lnTo>
                <a:lnTo>
                  <a:pt x="1503099" y="1910326"/>
                </a:lnTo>
                <a:lnTo>
                  <a:pt x="1502305" y="1921701"/>
                </a:lnTo>
                <a:lnTo>
                  <a:pt x="1500719" y="1933076"/>
                </a:lnTo>
                <a:lnTo>
                  <a:pt x="1498603" y="1944187"/>
                </a:lnTo>
                <a:lnTo>
                  <a:pt x="1495959" y="1955033"/>
                </a:lnTo>
                <a:lnTo>
                  <a:pt x="1493050" y="1965880"/>
                </a:lnTo>
                <a:lnTo>
                  <a:pt x="1489348" y="1976197"/>
                </a:lnTo>
                <a:lnTo>
                  <a:pt x="1485381" y="1986249"/>
                </a:lnTo>
                <a:lnTo>
                  <a:pt x="1480621" y="1996567"/>
                </a:lnTo>
                <a:lnTo>
                  <a:pt x="1475332" y="2006090"/>
                </a:lnTo>
                <a:lnTo>
                  <a:pt x="1469779" y="2015614"/>
                </a:lnTo>
                <a:lnTo>
                  <a:pt x="1463961" y="2024873"/>
                </a:lnTo>
                <a:lnTo>
                  <a:pt x="1457614" y="2033338"/>
                </a:lnTo>
                <a:lnTo>
                  <a:pt x="1450739" y="2042068"/>
                </a:lnTo>
                <a:lnTo>
                  <a:pt x="1443334" y="2050004"/>
                </a:lnTo>
                <a:lnTo>
                  <a:pt x="1435930" y="2057940"/>
                </a:lnTo>
                <a:lnTo>
                  <a:pt x="1427997" y="2065612"/>
                </a:lnTo>
                <a:lnTo>
                  <a:pt x="1419535" y="2072755"/>
                </a:lnTo>
                <a:lnTo>
                  <a:pt x="1410543" y="2079104"/>
                </a:lnTo>
                <a:lnTo>
                  <a:pt x="1401817" y="2085453"/>
                </a:lnTo>
                <a:lnTo>
                  <a:pt x="1392561" y="2091273"/>
                </a:lnTo>
                <a:lnTo>
                  <a:pt x="1382777" y="2096828"/>
                </a:lnTo>
                <a:lnTo>
                  <a:pt x="1372992" y="2101855"/>
                </a:lnTo>
                <a:lnTo>
                  <a:pt x="1362415" y="2106352"/>
                </a:lnTo>
                <a:lnTo>
                  <a:pt x="1352101" y="2110320"/>
                </a:lnTo>
                <a:lnTo>
                  <a:pt x="1341259" y="2114024"/>
                </a:lnTo>
                <a:lnTo>
                  <a:pt x="1330417" y="2116934"/>
                </a:lnTo>
                <a:lnTo>
                  <a:pt x="1319310" y="2119314"/>
                </a:lnTo>
                <a:lnTo>
                  <a:pt x="1307939" y="2121431"/>
                </a:lnTo>
                <a:lnTo>
                  <a:pt x="1296304" y="2123018"/>
                </a:lnTo>
                <a:lnTo>
                  <a:pt x="1284933" y="2123812"/>
                </a:lnTo>
                <a:lnTo>
                  <a:pt x="1273033" y="2124076"/>
                </a:lnTo>
                <a:lnTo>
                  <a:pt x="230859" y="2124076"/>
                </a:lnTo>
                <a:lnTo>
                  <a:pt x="218959" y="2123812"/>
                </a:lnTo>
                <a:lnTo>
                  <a:pt x="207059" y="2123018"/>
                </a:lnTo>
                <a:lnTo>
                  <a:pt x="195688" y="2121431"/>
                </a:lnTo>
                <a:lnTo>
                  <a:pt x="184582" y="2119314"/>
                </a:lnTo>
                <a:lnTo>
                  <a:pt x="173211" y="2116934"/>
                </a:lnTo>
                <a:lnTo>
                  <a:pt x="162104" y="2114024"/>
                </a:lnTo>
                <a:lnTo>
                  <a:pt x="151526" y="2110320"/>
                </a:lnTo>
                <a:lnTo>
                  <a:pt x="140948" y="2106352"/>
                </a:lnTo>
                <a:lnTo>
                  <a:pt x="130900" y="2101855"/>
                </a:lnTo>
                <a:lnTo>
                  <a:pt x="120851" y="2096828"/>
                </a:lnTo>
                <a:lnTo>
                  <a:pt x="111331" y="2091273"/>
                </a:lnTo>
                <a:lnTo>
                  <a:pt x="101811" y="2085453"/>
                </a:lnTo>
                <a:lnTo>
                  <a:pt x="92820" y="2079104"/>
                </a:lnTo>
                <a:lnTo>
                  <a:pt x="84357" y="2072755"/>
                </a:lnTo>
                <a:lnTo>
                  <a:pt x="75895" y="2065612"/>
                </a:lnTo>
                <a:lnTo>
                  <a:pt x="67962" y="2057940"/>
                </a:lnTo>
                <a:lnTo>
                  <a:pt x="60293" y="2050004"/>
                </a:lnTo>
                <a:lnTo>
                  <a:pt x="53153" y="2042068"/>
                </a:lnTo>
                <a:lnTo>
                  <a:pt x="46278" y="2033338"/>
                </a:lnTo>
                <a:lnTo>
                  <a:pt x="39666" y="2024873"/>
                </a:lnTo>
                <a:lnTo>
                  <a:pt x="33584" y="2015614"/>
                </a:lnTo>
                <a:lnTo>
                  <a:pt x="28031" y="2006090"/>
                </a:lnTo>
                <a:lnTo>
                  <a:pt x="23006" y="1996567"/>
                </a:lnTo>
                <a:lnTo>
                  <a:pt x="18511" y="1986249"/>
                </a:lnTo>
                <a:lnTo>
                  <a:pt x="14280" y="1976197"/>
                </a:lnTo>
                <a:lnTo>
                  <a:pt x="10578" y="1965880"/>
                </a:lnTo>
                <a:lnTo>
                  <a:pt x="7669" y="1955033"/>
                </a:lnTo>
                <a:lnTo>
                  <a:pt x="4760" y="1944187"/>
                </a:lnTo>
                <a:lnTo>
                  <a:pt x="2909" y="1933076"/>
                </a:lnTo>
                <a:lnTo>
                  <a:pt x="1322" y="1921701"/>
                </a:lnTo>
                <a:lnTo>
                  <a:pt x="529" y="1910326"/>
                </a:lnTo>
                <a:lnTo>
                  <a:pt x="0" y="1898686"/>
                </a:lnTo>
                <a:lnTo>
                  <a:pt x="0" y="633378"/>
                </a:lnTo>
                <a:lnTo>
                  <a:pt x="529" y="621739"/>
                </a:lnTo>
                <a:lnTo>
                  <a:pt x="1322" y="610363"/>
                </a:lnTo>
                <a:lnTo>
                  <a:pt x="2909" y="598988"/>
                </a:lnTo>
                <a:lnTo>
                  <a:pt x="4760" y="587613"/>
                </a:lnTo>
                <a:lnTo>
                  <a:pt x="7669" y="577031"/>
                </a:lnTo>
                <a:lnTo>
                  <a:pt x="10578" y="566449"/>
                </a:lnTo>
                <a:lnTo>
                  <a:pt x="14280" y="555867"/>
                </a:lnTo>
                <a:lnTo>
                  <a:pt x="18511" y="545550"/>
                </a:lnTo>
                <a:lnTo>
                  <a:pt x="23006" y="535762"/>
                </a:lnTo>
                <a:lnTo>
                  <a:pt x="28031" y="525974"/>
                </a:lnTo>
                <a:lnTo>
                  <a:pt x="33584" y="516451"/>
                </a:lnTo>
                <a:lnTo>
                  <a:pt x="39666" y="507456"/>
                </a:lnTo>
                <a:lnTo>
                  <a:pt x="46278" y="498462"/>
                </a:lnTo>
                <a:lnTo>
                  <a:pt x="53153" y="489996"/>
                </a:lnTo>
                <a:lnTo>
                  <a:pt x="60293" y="481795"/>
                </a:lnTo>
                <a:lnTo>
                  <a:pt x="67962" y="474124"/>
                </a:lnTo>
                <a:lnTo>
                  <a:pt x="75895" y="466717"/>
                </a:lnTo>
                <a:lnTo>
                  <a:pt x="84357" y="459574"/>
                </a:lnTo>
                <a:lnTo>
                  <a:pt x="92820" y="452696"/>
                </a:lnTo>
                <a:lnTo>
                  <a:pt x="101811" y="446347"/>
                </a:lnTo>
                <a:lnTo>
                  <a:pt x="111331" y="440527"/>
                </a:lnTo>
                <a:lnTo>
                  <a:pt x="120851" y="435236"/>
                </a:lnTo>
                <a:lnTo>
                  <a:pt x="130900" y="430474"/>
                </a:lnTo>
                <a:lnTo>
                  <a:pt x="140948" y="425712"/>
                </a:lnTo>
                <a:lnTo>
                  <a:pt x="151526" y="421744"/>
                </a:lnTo>
                <a:lnTo>
                  <a:pt x="162104" y="418305"/>
                </a:lnTo>
                <a:lnTo>
                  <a:pt x="173211" y="415131"/>
                </a:lnTo>
                <a:lnTo>
                  <a:pt x="184582" y="412485"/>
                </a:lnTo>
                <a:lnTo>
                  <a:pt x="195688" y="410634"/>
                </a:lnTo>
                <a:lnTo>
                  <a:pt x="207059" y="409311"/>
                </a:lnTo>
                <a:lnTo>
                  <a:pt x="218959" y="408253"/>
                </a:lnTo>
                <a:lnTo>
                  <a:pt x="230859" y="407988"/>
                </a:lnTo>
                <a:lnTo>
                  <a:pt x="1273033" y="407988"/>
                </a:lnTo>
                <a:lnTo>
                  <a:pt x="1284933" y="408253"/>
                </a:lnTo>
                <a:lnTo>
                  <a:pt x="1296304" y="409311"/>
                </a:lnTo>
                <a:lnTo>
                  <a:pt x="1307939" y="410369"/>
                </a:lnTo>
                <a:lnTo>
                  <a:pt x="1319310" y="412485"/>
                </a:lnTo>
                <a:lnTo>
                  <a:pt x="1330417" y="415131"/>
                </a:lnTo>
                <a:lnTo>
                  <a:pt x="1341259" y="418305"/>
                </a:lnTo>
                <a:lnTo>
                  <a:pt x="1352101" y="421744"/>
                </a:lnTo>
                <a:lnTo>
                  <a:pt x="1362415" y="425712"/>
                </a:lnTo>
                <a:lnTo>
                  <a:pt x="1372992" y="430210"/>
                </a:lnTo>
                <a:lnTo>
                  <a:pt x="1382777" y="435236"/>
                </a:lnTo>
                <a:lnTo>
                  <a:pt x="1392561" y="440527"/>
                </a:lnTo>
                <a:lnTo>
                  <a:pt x="1401817" y="446347"/>
                </a:lnTo>
                <a:lnTo>
                  <a:pt x="1410543" y="452696"/>
                </a:lnTo>
                <a:lnTo>
                  <a:pt x="1419535" y="459574"/>
                </a:lnTo>
                <a:lnTo>
                  <a:pt x="1427997" y="466452"/>
                </a:lnTo>
                <a:lnTo>
                  <a:pt x="1435930" y="473859"/>
                </a:lnTo>
                <a:lnTo>
                  <a:pt x="1443334" y="481795"/>
                </a:lnTo>
                <a:lnTo>
                  <a:pt x="1450739" y="489996"/>
                </a:lnTo>
                <a:lnTo>
                  <a:pt x="1457614" y="498462"/>
                </a:lnTo>
                <a:lnTo>
                  <a:pt x="1463961" y="507456"/>
                </a:lnTo>
                <a:lnTo>
                  <a:pt x="1469779" y="516451"/>
                </a:lnTo>
                <a:lnTo>
                  <a:pt x="1475332" y="525974"/>
                </a:lnTo>
                <a:lnTo>
                  <a:pt x="1480621" y="535762"/>
                </a:lnTo>
                <a:lnTo>
                  <a:pt x="1485381" y="545550"/>
                </a:lnTo>
                <a:lnTo>
                  <a:pt x="1489348" y="555867"/>
                </a:lnTo>
                <a:lnTo>
                  <a:pt x="1493050" y="566449"/>
                </a:lnTo>
                <a:lnTo>
                  <a:pt x="1495959" y="577031"/>
                </a:lnTo>
                <a:lnTo>
                  <a:pt x="1498603" y="587613"/>
                </a:lnTo>
                <a:lnTo>
                  <a:pt x="1500719" y="598988"/>
                </a:lnTo>
                <a:lnTo>
                  <a:pt x="1502305" y="610363"/>
                </a:lnTo>
                <a:lnTo>
                  <a:pt x="1503099" y="621739"/>
                </a:lnTo>
                <a:lnTo>
                  <a:pt x="1503363" y="633378"/>
                </a:lnTo>
                <a:lnTo>
                  <a:pt x="1503363" y="635094"/>
                </a:lnTo>
                <a:lnTo>
                  <a:pt x="1950691" y="197947"/>
                </a:lnTo>
                <a:close/>
                <a:moveTo>
                  <a:pt x="2235011" y="0"/>
                </a:moveTo>
                <a:lnTo>
                  <a:pt x="2244532" y="265"/>
                </a:lnTo>
                <a:lnTo>
                  <a:pt x="2254054" y="794"/>
                </a:lnTo>
                <a:lnTo>
                  <a:pt x="2263575" y="2117"/>
                </a:lnTo>
                <a:lnTo>
                  <a:pt x="2272832" y="3440"/>
                </a:lnTo>
                <a:lnTo>
                  <a:pt x="2282354" y="5557"/>
                </a:lnTo>
                <a:lnTo>
                  <a:pt x="2291611" y="7939"/>
                </a:lnTo>
                <a:lnTo>
                  <a:pt x="2300867" y="11115"/>
                </a:lnTo>
                <a:lnTo>
                  <a:pt x="2309860" y="14290"/>
                </a:lnTo>
                <a:lnTo>
                  <a:pt x="2318588" y="18260"/>
                </a:lnTo>
                <a:lnTo>
                  <a:pt x="2327316" y="22229"/>
                </a:lnTo>
                <a:lnTo>
                  <a:pt x="2336044" y="26728"/>
                </a:lnTo>
                <a:lnTo>
                  <a:pt x="2344243" y="32021"/>
                </a:lnTo>
                <a:lnTo>
                  <a:pt x="2352442" y="37578"/>
                </a:lnTo>
                <a:lnTo>
                  <a:pt x="2360376" y="43400"/>
                </a:lnTo>
                <a:lnTo>
                  <a:pt x="2368046" y="50016"/>
                </a:lnTo>
                <a:lnTo>
                  <a:pt x="2375187" y="56897"/>
                </a:lnTo>
                <a:lnTo>
                  <a:pt x="2382328" y="64042"/>
                </a:lnTo>
                <a:lnTo>
                  <a:pt x="2388940" y="71451"/>
                </a:lnTo>
                <a:lnTo>
                  <a:pt x="2395024" y="79126"/>
                </a:lnTo>
                <a:lnTo>
                  <a:pt x="2400842" y="87065"/>
                </a:lnTo>
                <a:lnTo>
                  <a:pt x="2406132" y="95533"/>
                </a:lnTo>
                <a:lnTo>
                  <a:pt x="2410893" y="103737"/>
                </a:lnTo>
                <a:lnTo>
                  <a:pt x="2415124" y="112205"/>
                </a:lnTo>
                <a:lnTo>
                  <a:pt x="2418827" y="120938"/>
                </a:lnTo>
                <a:lnTo>
                  <a:pt x="2422265" y="129671"/>
                </a:lnTo>
                <a:lnTo>
                  <a:pt x="2425175" y="138669"/>
                </a:lnTo>
                <a:lnTo>
                  <a:pt x="2427820" y="147666"/>
                </a:lnTo>
                <a:lnTo>
                  <a:pt x="2429935" y="156928"/>
                </a:lnTo>
                <a:lnTo>
                  <a:pt x="2431522" y="165926"/>
                </a:lnTo>
                <a:lnTo>
                  <a:pt x="2432580" y="175188"/>
                </a:lnTo>
                <a:lnTo>
                  <a:pt x="2433109" y="184450"/>
                </a:lnTo>
                <a:lnTo>
                  <a:pt x="2433638" y="193713"/>
                </a:lnTo>
                <a:lnTo>
                  <a:pt x="2433109" y="203239"/>
                </a:lnTo>
                <a:lnTo>
                  <a:pt x="2432580" y="212502"/>
                </a:lnTo>
                <a:lnTo>
                  <a:pt x="2431522" y="221764"/>
                </a:lnTo>
                <a:lnTo>
                  <a:pt x="2429935" y="231026"/>
                </a:lnTo>
                <a:lnTo>
                  <a:pt x="2427820" y="240024"/>
                </a:lnTo>
                <a:lnTo>
                  <a:pt x="2425175" y="249021"/>
                </a:lnTo>
                <a:lnTo>
                  <a:pt x="2422265" y="258019"/>
                </a:lnTo>
                <a:lnTo>
                  <a:pt x="2418827" y="267016"/>
                </a:lnTo>
                <a:lnTo>
                  <a:pt x="2415124" y="275485"/>
                </a:lnTo>
                <a:lnTo>
                  <a:pt x="2410893" y="283953"/>
                </a:lnTo>
                <a:lnTo>
                  <a:pt x="2406132" y="292157"/>
                </a:lnTo>
                <a:lnTo>
                  <a:pt x="2400842" y="300625"/>
                </a:lnTo>
                <a:lnTo>
                  <a:pt x="2395024" y="308564"/>
                </a:lnTo>
                <a:lnTo>
                  <a:pt x="2388940" y="316238"/>
                </a:lnTo>
                <a:lnTo>
                  <a:pt x="2382328" y="323648"/>
                </a:lnTo>
                <a:lnTo>
                  <a:pt x="2375187" y="330793"/>
                </a:lnTo>
                <a:lnTo>
                  <a:pt x="2295842" y="408596"/>
                </a:lnTo>
                <a:lnTo>
                  <a:pt x="2015490" y="134434"/>
                </a:lnTo>
                <a:lnTo>
                  <a:pt x="2095099" y="56897"/>
                </a:lnTo>
                <a:lnTo>
                  <a:pt x="2102505" y="50016"/>
                </a:lnTo>
                <a:lnTo>
                  <a:pt x="2110175" y="43400"/>
                </a:lnTo>
                <a:lnTo>
                  <a:pt x="2117845" y="37578"/>
                </a:lnTo>
                <a:lnTo>
                  <a:pt x="2126044" y="32021"/>
                </a:lnTo>
                <a:lnTo>
                  <a:pt x="2134507" y="26728"/>
                </a:lnTo>
                <a:lnTo>
                  <a:pt x="2142971" y="22229"/>
                </a:lnTo>
                <a:lnTo>
                  <a:pt x="2151963" y="18260"/>
                </a:lnTo>
                <a:lnTo>
                  <a:pt x="2160427" y="14290"/>
                </a:lnTo>
                <a:lnTo>
                  <a:pt x="2169684" y="11115"/>
                </a:lnTo>
                <a:lnTo>
                  <a:pt x="2178676" y="7939"/>
                </a:lnTo>
                <a:lnTo>
                  <a:pt x="2187933" y="5557"/>
                </a:lnTo>
                <a:lnTo>
                  <a:pt x="2197454" y="3440"/>
                </a:lnTo>
                <a:lnTo>
                  <a:pt x="2206447" y="2117"/>
                </a:lnTo>
                <a:lnTo>
                  <a:pt x="2215968" y="794"/>
                </a:lnTo>
                <a:lnTo>
                  <a:pt x="2225490" y="265"/>
                </a:lnTo>
                <a:lnTo>
                  <a:pt x="22350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lnSpc>
                <a:spcPct val="120000"/>
              </a:lnSpc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20"/>
          <p:cNvSpPr txBox="1"/>
          <p:nvPr>
            <p:custDataLst>
              <p:tags r:id="rId12"/>
            </p:custDataLst>
          </p:nvPr>
        </p:nvSpPr>
        <p:spPr>
          <a:xfrm>
            <a:off x="1540775" y="5079386"/>
            <a:ext cx="7028550" cy="541819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RANGE</a:t>
            </a:r>
            <a:endParaRPr lang="da-DK" altLang="zh-CN" sz="1200" spc="15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缓存机制及原理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http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0" y="1428750"/>
            <a:ext cx="4933315" cy="3924300"/>
          </a:xfrm>
          <a:prstGeom prst="rect">
            <a:avLst/>
          </a:prstGeom>
        </p:spPr>
      </p:pic>
      <p:pic>
        <p:nvPicPr>
          <p:cNvPr id="4" name="图片 3" descr="http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5" y="1195070"/>
            <a:ext cx="5295900" cy="505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Http/Https</a:t>
            </a:r>
            <a:endParaRPr 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275" y="1254760"/>
            <a:ext cx="9007475" cy="3291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一、Http</a:t>
            </a:r>
            <a:endParaRPr lang="zh-CN" altLang="en-US"/>
          </a:p>
          <a:p>
            <a:r>
              <a:rPr lang="zh-CN" altLang="en-US"/>
              <a:t>HyperText Transfer Protocol，超文本传输协议，是互联网上使用最广泛的一种协议，所有WWW文件必须遵循的标准。HTTP协议传输的数据都是未加密的，也就是明文的，因此使用HTTP协议传输隐私信息非常不安全。</a:t>
            </a:r>
            <a:endParaRPr lang="zh-CN" altLang="en-US"/>
          </a:p>
          <a:p>
            <a:r>
              <a:rPr lang="zh-CN" altLang="en-US"/>
              <a:t>使用TCP端口为：80</a:t>
            </a:r>
            <a:endParaRPr lang="zh-CN" altLang="en-US"/>
          </a:p>
          <a:p>
            <a:r>
              <a:rPr lang="zh-CN" altLang="en-US" sz="3200"/>
              <a:t>二、Https</a:t>
            </a:r>
            <a:endParaRPr lang="zh-CN" altLang="en-US"/>
          </a:p>
          <a:p>
            <a:r>
              <a:rPr lang="zh-CN" altLang="en-US"/>
              <a:t>Hyper Text Transfer Protocol over Secure Socket Layer，安全的超文本传输协议，网景公式设计了SSL(Secure Sockets Layer)协议用于对Http协议传输的数据进行加密，保证会话过程中的安全性。</a:t>
            </a:r>
            <a:endParaRPr lang="zh-CN" altLang="en-US"/>
          </a:p>
          <a:p>
            <a:r>
              <a:rPr lang="zh-CN" altLang="en-US"/>
              <a:t>使用TCP端口默认为443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协议加密方式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6850" y="1385570"/>
            <a:ext cx="794004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SSL协议即用到了对称加密也用到了非对称加密(公钥加密)，在建立传输链路时，SSL首先对对称加密的密钥使用公钥进行非对称加密，链路建立好之后，SSL对传输内容使用对称加密。</a:t>
            </a:r>
            <a:endParaRPr lang="zh-CN" altLang="en-US"/>
          </a:p>
          <a:p>
            <a:r>
              <a:rPr lang="en-US" altLang="zh-CN" sz="2800"/>
              <a:t>1. </a:t>
            </a:r>
            <a:r>
              <a:rPr lang="zh-CN" altLang="en-US" sz="2800"/>
              <a:t>对称加密 </a:t>
            </a:r>
            <a:endParaRPr lang="zh-CN" altLang="en-US"/>
          </a:p>
          <a:p>
            <a:r>
              <a:rPr lang="zh-CN" altLang="en-US"/>
              <a:t>速度高，可加密内容较大，用来加密会话过程中的消息</a:t>
            </a:r>
            <a:endParaRPr lang="zh-CN" altLang="en-US"/>
          </a:p>
          <a:p>
            <a:r>
              <a:rPr lang="en-US" altLang="zh-CN" sz="2800"/>
              <a:t>2. </a:t>
            </a:r>
            <a:r>
              <a:rPr lang="zh-CN" altLang="en-US" sz="2800"/>
              <a:t>公钥加密 </a:t>
            </a:r>
            <a:endParaRPr lang="zh-CN" altLang="en-US"/>
          </a:p>
          <a:p>
            <a:r>
              <a:rPr lang="zh-CN" altLang="en-US"/>
              <a:t>加密速度较慢，但能提供更好的身份认证技术，用来加密对称加密的密钥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常见的对称加密算法有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DES、3DES、AES、Blowfish、IDEA、RC5、RC6</a:t>
            </a:r>
            <a:endParaRPr lang="zh-CN" altLang="en-US"/>
          </a:p>
          <a:p>
            <a:endParaRPr lang="zh-CN" altLang="en-US"/>
          </a:p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常见的公钥加密算法有</a:t>
            </a:r>
            <a:r>
              <a:rPr lang="zh-CN" altLang="en-US"/>
              <a:t>：RSA、ElGamal、背包算法、Rabin（RSA的特例）、迪菲－赫尔曼密钥交换协议中的公钥加密算法、椭圆曲线加密算法）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单向认证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http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05" y="971550"/>
            <a:ext cx="5924550" cy="5360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" y="1040765"/>
            <a:ext cx="5524500" cy="5057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双向认证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http-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68605"/>
            <a:ext cx="5905500" cy="6038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版本区别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3875" y="1051560"/>
            <a:ext cx="1165479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 1.0</a:t>
            </a:r>
            <a:endParaRPr lang="zh-CN" altLang="en-US"/>
          </a:p>
          <a:p>
            <a:r>
              <a:rPr lang="zh-CN" altLang="en-US"/>
              <a:t>请求与响应支持头域</a:t>
            </a:r>
            <a:endParaRPr lang="zh-CN" altLang="en-US"/>
          </a:p>
          <a:p>
            <a:r>
              <a:rPr lang="zh-CN" altLang="en-US"/>
              <a:t>响应对象以一个响应状态行开始</a:t>
            </a:r>
            <a:endParaRPr lang="zh-CN" altLang="en-US"/>
          </a:p>
          <a:p>
            <a:r>
              <a:rPr lang="zh-CN" altLang="en-US"/>
              <a:t>响应对象不只限于超文本</a:t>
            </a:r>
            <a:endParaRPr lang="zh-CN" altLang="en-US"/>
          </a:p>
          <a:p>
            <a:r>
              <a:rPr lang="zh-CN" altLang="en-US"/>
              <a:t>开始支持客户端通过POST方法向Web服务器提交数据，支持GET、HEAD、POST方法</a:t>
            </a:r>
            <a:endParaRPr lang="zh-CN" altLang="en-US"/>
          </a:p>
          <a:p>
            <a:r>
              <a:rPr lang="zh-CN" altLang="en-US"/>
              <a:t>支持长连接（但默认还是使用短连接），缓存机制，以及身份认证 </a:t>
            </a:r>
            <a:endParaRPr lang="zh-CN" altLang="en-US"/>
          </a:p>
          <a:p>
            <a:r>
              <a:rPr lang="zh-CN" altLang="en-US"/>
              <a:t>HTTP 1.1</a:t>
            </a:r>
            <a:endParaRPr lang="zh-CN" altLang="en-US"/>
          </a:p>
          <a:p>
            <a:r>
              <a:rPr lang="zh-CN" altLang="en-US"/>
              <a:t>Persistent Connection（keepalive连接）</a:t>
            </a:r>
            <a:endParaRPr lang="zh-CN" altLang="en-US"/>
          </a:p>
          <a:p>
            <a:r>
              <a:rPr lang="zh-CN" altLang="en-US"/>
              <a:t>chunked编码传输</a:t>
            </a:r>
            <a:endParaRPr lang="zh-CN" altLang="en-US"/>
          </a:p>
          <a:p>
            <a:r>
              <a:rPr lang="zh-CN" altLang="en-US"/>
              <a:t>字节范围请求</a:t>
            </a:r>
            <a:endParaRPr lang="zh-CN" altLang="en-US"/>
          </a:p>
          <a:p>
            <a:r>
              <a:rPr lang="zh-CN" altLang="en-US"/>
              <a:t>Pipelining（请求流水线）</a:t>
            </a:r>
            <a:endParaRPr lang="zh-CN" altLang="en-US"/>
          </a:p>
          <a:p>
            <a:r>
              <a:rPr lang="zh-CN" altLang="en-US"/>
              <a:t>请求消息和响应消息都应支持Host头域</a:t>
            </a:r>
            <a:endParaRPr lang="zh-CN" altLang="en-US"/>
          </a:p>
          <a:p>
            <a:r>
              <a:rPr lang="zh-CN" altLang="en-US"/>
              <a:t>新增了一批Request method</a:t>
            </a:r>
            <a:endParaRPr lang="zh-CN" altLang="en-US"/>
          </a:p>
          <a:p>
            <a:r>
              <a:rPr lang="zh-CN" altLang="en-US"/>
              <a:t>HTTP1.1增加了OPTIONS,PUT, DELETE, TRACE, CONNECT方法</a:t>
            </a:r>
            <a:endParaRPr lang="zh-CN" altLang="en-US"/>
          </a:p>
          <a:p>
            <a:r>
              <a:rPr lang="zh-CN" altLang="en-US"/>
              <a:t>缓存处理</a:t>
            </a:r>
            <a:endParaRPr lang="zh-CN" altLang="en-US"/>
          </a:p>
          <a:p>
            <a:r>
              <a:rPr lang="zh-CN" altLang="en-US"/>
              <a:t>HTTP/1.1在1.0的基础上加入了一些cache的新特性，引入了实体标签，一般被称为e-tags，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4404" y="371042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版本区别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7840" y="1051560"/>
            <a:ext cx="1184783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 2.0</a:t>
            </a:r>
            <a:endParaRPr lang="zh-CN" altLang="en-US"/>
          </a:p>
          <a:p>
            <a:r>
              <a:rPr lang="zh-CN" altLang="en-US"/>
              <a:t>多路复用（二进制分帧）</a:t>
            </a:r>
            <a:endParaRPr lang="zh-CN" altLang="en-US"/>
          </a:p>
          <a:p>
            <a:r>
              <a:rPr lang="zh-CN" altLang="en-US"/>
              <a:t>HTTP 2.0最大的特点: 不会改动HTTP 的语义，HTTP 方法、状态码、URI 及首部字段，等等这些核心概念上一如往常，却能致力于突破上一代标准的性能限制，改进传输性能，实现低延迟和高吞吐量。而之所以叫2.0，是在于新增的二进制分帧层。在二进制分帧层上， HTTP 2.0 会将所有传输的信息分割为更小的消息和帧,并对它们采用二进制格式的编码 ，其中HTTP1.x的首部信息会被封装到Headers帧，而我们的request body则封装到Data帧里面。</a:t>
            </a:r>
            <a:endParaRPr lang="zh-CN" altLang="en-US"/>
          </a:p>
          <a:p>
            <a:r>
              <a:rPr lang="zh-CN" altLang="en-US"/>
              <a:t>头部压缩</a:t>
            </a:r>
            <a:endParaRPr lang="zh-CN" altLang="en-US"/>
          </a:p>
          <a:p>
            <a:r>
              <a:rPr lang="zh-CN" altLang="en-US"/>
              <a:t>当一个客户端向相同服务器请求许多资源时，像来自同一个网页的图像，将会有大量的请求看上去几乎同样的，这就需要压缩技术对付这种几乎相同的信息。</a:t>
            </a:r>
            <a:endParaRPr lang="zh-CN" altLang="en-US"/>
          </a:p>
          <a:p>
            <a:r>
              <a:rPr lang="zh-CN" altLang="en-US"/>
              <a:t>随时复位</a:t>
            </a:r>
            <a:endParaRPr lang="zh-CN" altLang="en-US"/>
          </a:p>
          <a:p>
            <a:r>
              <a:rPr lang="zh-CN" altLang="en-US"/>
              <a:t>HTTP1.1一个缺点是当HTTP信息有一定长度大小数据传输时，你不能方便地随时停止它，中断TCP连接的代价是昂贵的。使用HTTP2的RST_STREAM将能方便停止一个信息传输，启动新的信息，在不中断连接的情况下提高带宽利用效率。</a:t>
            </a:r>
            <a:endParaRPr lang="zh-CN" altLang="en-US"/>
          </a:p>
          <a:p>
            <a:r>
              <a:rPr lang="zh-CN" altLang="en-US"/>
              <a:t>服务器端推流: Server Push</a:t>
            </a:r>
            <a:endParaRPr lang="zh-CN" altLang="en-US"/>
          </a:p>
          <a:p>
            <a:r>
              <a:rPr lang="zh-CN" altLang="en-US"/>
              <a:t>客户端请求一个资源X，服务器端判断也许客户端还需要资源Z，在无需事先询问客户端情况下将资源Z推送到客户端，客户端接受到后，可以缓存起来以备后用。</a:t>
            </a:r>
            <a:endParaRPr lang="zh-CN" altLang="en-US"/>
          </a:p>
          <a:p>
            <a:r>
              <a:rPr lang="zh-CN" altLang="en-US"/>
              <a:t>优先权和依赖</a:t>
            </a:r>
            <a:endParaRPr lang="zh-CN" altLang="en-US"/>
          </a:p>
          <a:p>
            <a:r>
              <a:rPr lang="zh-CN" altLang="en-US"/>
              <a:t>每个流都有自己的优先级别，会表明哪个流是最重要的，客户端会指定哪个流是最重要的，有一些依赖参数，这样一个流可以依赖另外一个流。优先级别可以在运行时动态改变，当用户滚动页面时，可以告诉浏览器哪个图像是最重要的，你也可以在一组流中进行优先筛选，能够突然抓住重点流。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7815" y="390525"/>
            <a:ext cx="50850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665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PA_组合 47"/>
          <p:cNvGrpSpPr/>
          <p:nvPr/>
        </p:nvGrpSpPr>
        <p:grpSpPr>
          <a:xfrm>
            <a:off x="279400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70815" y="1096645"/>
            <a:ext cx="11795125" cy="1660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UDP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面向无连接的通讯协议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通讯时不需要接收方确认，属于不可靠的传输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因为不需要建立连接，所以传输速度快，但是容易丢失</a:t>
            </a:r>
            <a:r>
              <a:rPr lang="zh-CN" altLang="zh-CN" sz="1600" dirty="0">
                <a:latin typeface="+mn-ea"/>
                <a:cs typeface="+mn-ea"/>
                <a:sym typeface="+mn-ea"/>
              </a:rPr>
              <a:t>数据。</a:t>
            </a:r>
            <a:endParaRPr lang="zh-CN" altLang="zh-CN" sz="1600" dirty="0">
              <a:latin typeface="+mn-ea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198120" y="2842895"/>
            <a:ext cx="5686425" cy="387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报文组成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b="1" dirty="0">
                <a:latin typeface="+mn-ea"/>
                <a:cs typeface="+mn-ea"/>
                <a:sym typeface="+mn-ea"/>
              </a:rPr>
              <a:t>源端口：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源端口号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在需要对方回信时选用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不需要时可用全0。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目的端口：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目的端口号，这在终点交付报文时必须要使用到。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长度： 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UDP用户数据包的长度，其最小值是8（仅有首部）。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校验和：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检测UDP用户数据报在传输中是否有错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有错就丢弃。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UDP报文组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1920240"/>
            <a:ext cx="6163945" cy="479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一些常见术语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9125" y="1175861"/>
            <a:ext cx="911542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编程中的</a:t>
            </a:r>
            <a:r>
              <a:rPr lang="en-US" altLang="zh-CN" b="1" smtClean="0">
                <a:latin typeface="微软雅黑 Light" panose="020B0502040204020203" charset="-122"/>
                <a:ea typeface="微软雅黑 Light" panose="020B0502040204020203" charset="-122"/>
              </a:rPr>
              <a:t>Socket</a:t>
            </a: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是什么？</a:t>
            </a:r>
            <a:endParaRPr lang="en-US" altLang="zh-CN" b="1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mtClean="0"/>
              <a:t>Socket</a:t>
            </a:r>
            <a:r>
              <a:rPr lang="zh-CN" altLang="en-US" smtClean="0"/>
              <a:t>是应用层与</a:t>
            </a:r>
            <a:r>
              <a:rPr lang="en-US" altLang="zh-CN" smtClean="0"/>
              <a:t>TCP/IP</a:t>
            </a:r>
            <a:r>
              <a:rPr lang="zh-CN" altLang="en-US" smtClean="0"/>
              <a:t>协议族通信的中间软件抽象层，它是一组接口。</a:t>
            </a:r>
            <a:endParaRPr lang="zh-CN" altLang="en-US" smtClean="0"/>
          </a:p>
        </p:txBody>
      </p:sp>
      <p:pic>
        <p:nvPicPr>
          <p:cNvPr id="9218" name="Picture 2" descr="http://dl.iteye.com/upload/attachment/0067/1466/62a4e2ce-4b4e-3e13-a296-8683a5639dc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36823" y="2230436"/>
            <a:ext cx="8482427" cy="350361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638175" y="4709636"/>
            <a:ext cx="911542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短连接</a:t>
            </a:r>
            <a:endParaRPr lang="en-US" altLang="zh-CN" b="1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mtClean="0"/>
              <a:t>  </a:t>
            </a: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长连接</a:t>
            </a:r>
            <a:endParaRPr lang="zh-CN" altLang="en-US" b="1" smtClean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计算机网络体系结构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2" name="AutoShape 2" descr="https://upload-images.jianshu.io/upload_images/1856419-efd361484c60d785.png?imageMogr2/auto-orient/strip%7CimageView2/2/w/58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Group 12"/>
          <p:cNvGrpSpPr/>
          <p:nvPr/>
        </p:nvGrpSpPr>
        <p:grpSpPr bwMode="auto">
          <a:xfrm>
            <a:off x="390525" y="4010025"/>
            <a:ext cx="695326" cy="523875"/>
            <a:chOff x="8476198" y="3141240"/>
            <a:chExt cx="1708274" cy="1472651"/>
          </a:xfrm>
          <a:solidFill>
            <a:srgbClr val="FF0000"/>
          </a:solidFill>
        </p:grpSpPr>
        <p:sp>
          <p:nvSpPr>
            <p:cNvPr id="36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95275" y="4533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5" name="图片 14" descr="网络模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-176530"/>
            <a:ext cx="7276465" cy="6887845"/>
          </a:xfrm>
          <a:prstGeom prst="rect">
            <a:avLst/>
          </a:prstGeom>
        </p:spPr>
      </p:pic>
      <p:sp>
        <p:nvSpPr>
          <p:cNvPr id="16" name="矩形 2"/>
          <p:cNvSpPr/>
          <p:nvPr/>
        </p:nvSpPr>
        <p:spPr>
          <a:xfrm>
            <a:off x="234315" y="1126490"/>
            <a:ext cx="4832350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各层的关系</a:t>
            </a:r>
            <a:endParaRPr lang="en-US" altLang="zh-CN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1600" dirty="0" smtClean="0"/>
              <a:t>每一个抽象层建立在低一层提供的服务上，</a:t>
            </a:r>
            <a:endParaRPr lang="zh-CN" altLang="en-US" sz="1600" dirty="0" smtClean="0"/>
          </a:p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1600" dirty="0" smtClean="0"/>
              <a:t>并且为高一层提供服务。</a:t>
            </a:r>
            <a:endParaRPr lang="en-US" altLang="zh-CN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程序员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重点关注</a:t>
            </a:r>
            <a:r>
              <a:rPr lang="en-US" altLang="zh-CN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TCP/IP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模型</a:t>
            </a:r>
            <a:endParaRPr lang="zh-CN" altLang="en-US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OSI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七层模型了解即可</a:t>
            </a:r>
            <a:endParaRPr lang="en-US" altLang="zh-CN" sz="2000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6458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协议族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AutoShape 2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AutoShape 4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AutoShape 6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8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" name="AutoShape 10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877494" y="1150640"/>
            <a:ext cx="10133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>
                <a:latin typeface="+mn-ea"/>
              </a:rPr>
              <a:t>Transmission Control Protocol/Internet Protocol</a:t>
            </a:r>
            <a:r>
              <a:rPr lang="zh-CN" altLang="en-US" smtClean="0">
                <a:latin typeface="+mn-ea"/>
              </a:rPr>
              <a:t>的简写，中译名为传输控制协议</a:t>
            </a:r>
            <a:r>
              <a:rPr lang="en-US" altLang="zh-CN" smtClean="0">
                <a:latin typeface="+mn-ea"/>
              </a:rPr>
              <a:t>/</a:t>
            </a:r>
            <a:r>
              <a:rPr lang="zh-CN" altLang="en-US" smtClean="0">
                <a:latin typeface="+mn-ea"/>
              </a:rPr>
              <a:t>因特网互联协议，是</a:t>
            </a:r>
            <a:r>
              <a:rPr lang="en-US" altLang="zh-CN" smtClean="0">
                <a:latin typeface="+mn-ea"/>
              </a:rPr>
              <a:t>Internet</a:t>
            </a:r>
            <a:r>
              <a:rPr lang="zh-CN" altLang="en-US" smtClean="0">
                <a:latin typeface="+mn-ea"/>
              </a:rPr>
              <a:t>最基本的协议、</a:t>
            </a:r>
            <a:r>
              <a:rPr lang="en-US" altLang="zh-CN" smtClean="0">
                <a:latin typeface="+mn-ea"/>
              </a:rPr>
              <a:t>Internet</a:t>
            </a:r>
            <a:r>
              <a:rPr lang="zh-CN" altLang="en-US" smtClean="0">
                <a:latin typeface="+mn-ea"/>
              </a:rPr>
              <a:t>国际互联网络的基础，由网络层的</a:t>
            </a:r>
            <a:r>
              <a:rPr lang="en-US" altLang="zh-CN" smtClean="0">
                <a:latin typeface="+mn-ea"/>
              </a:rPr>
              <a:t>IP</a:t>
            </a:r>
            <a:r>
              <a:rPr lang="zh-CN" altLang="en-US" smtClean="0">
                <a:latin typeface="+mn-ea"/>
              </a:rPr>
              <a:t>协议和传输层的</a:t>
            </a:r>
            <a:r>
              <a:rPr lang="en-US" altLang="zh-CN" smtClean="0">
                <a:latin typeface="+mn-ea"/>
              </a:rPr>
              <a:t>TCP</a:t>
            </a:r>
            <a:r>
              <a:rPr lang="zh-CN" altLang="en-US" smtClean="0">
                <a:latin typeface="+mn-ea"/>
              </a:rPr>
              <a:t>协议组成。</a:t>
            </a:r>
            <a:r>
              <a:rPr lang="zh-CN" altLang="en-US" smtClean="0"/>
              <a:t>协议采用了</a:t>
            </a:r>
            <a:r>
              <a:rPr lang="en-US" altLang="zh-CN" smtClean="0"/>
              <a:t>4</a:t>
            </a:r>
            <a:r>
              <a:rPr lang="zh-CN" altLang="en-US" smtClean="0"/>
              <a:t>层的层级结构。然而在很多情况下，它是利用 </a:t>
            </a:r>
            <a:r>
              <a:rPr lang="en-US" altLang="zh-CN" smtClean="0"/>
              <a:t>IP </a:t>
            </a:r>
            <a:r>
              <a:rPr lang="zh-CN" altLang="en-US" smtClean="0"/>
              <a:t>进行通信时所必须用到的协议群的统称。</a:t>
            </a:r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4940" y="1253515"/>
            <a:ext cx="1333073" cy="1152128"/>
            <a:chOff x="779103" y="1866166"/>
            <a:chExt cx="1333073" cy="1152128"/>
          </a:xfrm>
          <a:solidFill>
            <a:schemeClr val="accent1">
              <a:lumMod val="75000"/>
            </a:schemeClr>
          </a:solidFill>
        </p:grpSpPr>
        <p:sp>
          <p:nvSpPr>
            <p:cNvPr id="42" name="等腰三角形 2"/>
            <p:cNvSpPr/>
            <p:nvPr/>
          </p:nvSpPr>
          <p:spPr bwMode="auto">
            <a:xfrm rot="2747878">
              <a:off x="869576" y="1775693"/>
              <a:ext cx="1152128" cy="1333073"/>
            </a:xfrm>
            <a:custGeom>
              <a:avLst/>
              <a:gdLst/>
              <a:ahLst/>
              <a:cxnLst/>
              <a:rect l="l" t="t" r="r" b="b"/>
              <a:pathLst>
                <a:path w="1152128" h="1333073">
                  <a:moveTo>
                    <a:pt x="576064" y="0"/>
                  </a:moveTo>
                  <a:lnTo>
                    <a:pt x="687529" y="192182"/>
                  </a:lnTo>
                  <a:cubicBezTo>
                    <a:pt x="952381" y="243689"/>
                    <a:pt x="1152128" y="477023"/>
                    <a:pt x="1152128" y="757009"/>
                  </a:cubicBezTo>
                  <a:cubicBezTo>
                    <a:pt x="1152128" y="1075160"/>
                    <a:pt x="894215" y="1333073"/>
                    <a:pt x="576064" y="1333073"/>
                  </a:cubicBezTo>
                  <a:cubicBezTo>
                    <a:pt x="257913" y="1333073"/>
                    <a:pt x="0" y="1075160"/>
                    <a:pt x="0" y="757009"/>
                  </a:cubicBezTo>
                  <a:cubicBezTo>
                    <a:pt x="0" y="477023"/>
                    <a:pt x="199747" y="243689"/>
                    <a:pt x="464599" y="192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none" anchor="ctr"/>
            <a:lstStyle/>
            <a:p>
              <a:pPr algn="ctr"/>
              <a:endParaRPr lang="zh-CN" alt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57821" y="2242175"/>
              <a:ext cx="69762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defPPr>
                <a:defRPr lang="zh-CN"/>
              </a:defPPr>
              <a:lvl1pPr algn="ctr">
                <a:defRPr sz="20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mtClean="0"/>
                <a:t>定义</a:t>
              </a:r>
              <a:endParaRPr lang="zh-CN" altLang="en-US"/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2946400"/>
            <a:ext cx="8053387" cy="346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6458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协议族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AutoShape 2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AutoShape 4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AutoShape 6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8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" name="AutoShape 10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文本框 99"/>
          <p:cNvSpPr txBox="1"/>
          <p:nvPr/>
        </p:nvSpPr>
        <p:spPr>
          <a:xfrm>
            <a:off x="6963410" y="1687830"/>
            <a:ext cx="5001895" cy="364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sz="1650" b="1">
                <a:solidFill>
                  <a:srgbClr val="FF0000"/>
                </a:solidFill>
                <a:latin typeface="+mn-ea"/>
                <a:cs typeface="+mn-ea"/>
              </a:rPr>
              <a:t>TCP </a:t>
            </a:r>
            <a:r>
              <a:rPr lang="en-US" sz="1650" b="1">
                <a:latin typeface="+mn-ea"/>
                <a:cs typeface="+mn-ea"/>
              </a:rPr>
              <a:t>   </a:t>
            </a:r>
            <a:r>
              <a:rPr lang="zh-CN" altLang="en-US" sz="1650" dirty="0" smtClean="0">
                <a:latin typeface="+mn-ea"/>
                <a:cs typeface="+mn-ea"/>
                <a:sym typeface="+mn-ea"/>
              </a:rPr>
              <a:t>面向连接的、可靠的流协议</a:t>
            </a:r>
            <a:endParaRPr lang="en-US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solidFill>
                  <a:srgbClr val="FF0000"/>
                </a:solidFill>
                <a:latin typeface="+mn-ea"/>
                <a:cs typeface="+mn-ea"/>
              </a:rPr>
              <a:t>UDP</a:t>
            </a:r>
            <a:r>
              <a:rPr lang="en-US" sz="1650" b="1">
                <a:latin typeface="+mn-ea"/>
                <a:cs typeface="+mn-ea"/>
              </a:rPr>
              <a:t>    </a:t>
            </a:r>
            <a:r>
              <a:rPr lang="zh-CN" altLang="en-US" sz="1650" dirty="0" smtClean="0">
                <a:latin typeface="+mn-ea"/>
                <a:cs typeface="+mn-ea"/>
                <a:sym typeface="+mn-ea"/>
              </a:rPr>
              <a:t>面向无连接的通讯协议</a:t>
            </a:r>
            <a:endParaRPr lang="en-US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latin typeface="+mn-ea"/>
                <a:cs typeface="+mn-ea"/>
              </a:rPr>
              <a:t>IP        </a:t>
            </a:r>
            <a:r>
              <a:rPr lang="zh-CN" sz="1650">
                <a:latin typeface="+mn-ea"/>
                <a:cs typeface="+mn-ea"/>
              </a:rPr>
              <a:t>在源地址和目的地址之间传送的数据包</a:t>
            </a:r>
            <a:endParaRPr lang="zh-CN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latin typeface="+mn-ea"/>
                <a:cs typeface="+mn-ea"/>
              </a:rPr>
              <a:t>ICMP  </a:t>
            </a:r>
            <a:r>
              <a:rPr lang="zh-CN" sz="1650">
                <a:latin typeface="+mn-ea"/>
                <a:cs typeface="+mn-ea"/>
              </a:rPr>
              <a:t>控制报文协议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IGMP  </a:t>
            </a:r>
            <a:r>
              <a:rPr lang="en-US" sz="1650">
                <a:latin typeface="+mn-ea"/>
                <a:cs typeface="+mn-ea"/>
              </a:rPr>
              <a:t>internet</a:t>
            </a:r>
            <a:r>
              <a:rPr lang="zh-CN" sz="1650">
                <a:latin typeface="+mn-ea"/>
                <a:cs typeface="+mn-ea"/>
              </a:rPr>
              <a:t>组管理协议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ARP   </a:t>
            </a:r>
            <a:r>
              <a:rPr lang="zh-CN" sz="1650">
                <a:latin typeface="+mn-ea"/>
                <a:cs typeface="+mn-ea"/>
              </a:rPr>
              <a:t>地址解析协议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RARP </a:t>
            </a:r>
            <a:r>
              <a:rPr lang="zh-CN" sz="1650">
                <a:latin typeface="+mn-ea"/>
                <a:cs typeface="+mn-ea"/>
              </a:rPr>
              <a:t>反向地址转化协议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9" name="图片 18" descr="TCP-IP协议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6714490" cy="462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9125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网络通信中的地址和端口号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6249" y="1210360"/>
            <a:ext cx="1042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MAC </a:t>
            </a:r>
            <a:r>
              <a:rPr lang="zh-CN" altLang="en-US" smtClean="0"/>
              <a:t>地址和</a:t>
            </a:r>
            <a:r>
              <a:rPr lang="en-US" smtClean="0"/>
              <a:t> IP </a:t>
            </a:r>
            <a:r>
              <a:rPr lang="zh-CN" altLang="en-US" smtClean="0"/>
              <a:t>地址、端口号</a:t>
            </a:r>
            <a:endParaRPr lang="en-US" altLang="zh-CN" smtClean="0"/>
          </a:p>
          <a:p>
            <a:r>
              <a:rPr lang="zh-CN" altLang="en-US" smtClean="0"/>
              <a:t>端口号用来识别同一台计算机中进行通信的不同应用程序。因此，它也被称为程序地址。</a:t>
            </a:r>
            <a:endParaRPr lang="zh-CN" altLang="en-US"/>
          </a:p>
        </p:txBody>
      </p:sp>
      <p:pic>
        <p:nvPicPr>
          <p:cNvPr id="16390" name="Picture 6" descr="https://upload-images.jianshu.io/upload_images/1856419-aee529e8e598ec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1792402"/>
            <a:ext cx="4356100" cy="3319348"/>
          </a:xfrm>
          <a:prstGeom prst="rect">
            <a:avLst/>
          </a:prstGeom>
          <a:noFill/>
        </p:spPr>
      </p:pic>
      <p:pic>
        <p:nvPicPr>
          <p:cNvPr id="16392" name="Picture 8" descr="https://upload-images.jianshu.io/upload_images/1856419-47a50ea9428c29f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7600" y="1330325"/>
            <a:ext cx="7124700" cy="4267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8170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中的三次握手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AutoShape 2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4" name="AutoShape 4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6" name="AutoShape 6" descr="四次挥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>
            <a:off x="1229360" y="1156970"/>
            <a:ext cx="5948680" cy="5536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三次握手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建立一个TCP连接时，需要客户端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服务</a:t>
            </a:r>
            <a:endParaRPr lang="en-US" altLang="zh-CN" sz="160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总共发送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个包以确认连接的建立。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为什么需要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次握手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?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TCP是面对连接的，所以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需要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</a:t>
            </a:r>
            <a:endParaRPr lang="en-US" altLang="zh-CN" sz="160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都确认连接的建立。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第一次握手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客户端请求建立连接。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第二次握手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服务端应答客户端，并请求建立连接。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第三次握手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 客户端针对服务端请求确认应答。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Group 12"/>
          <p:cNvGrpSpPr/>
          <p:nvPr/>
        </p:nvGrpSpPr>
        <p:grpSpPr bwMode="auto">
          <a:xfrm>
            <a:off x="419100" y="1343025"/>
            <a:ext cx="695326" cy="523875"/>
            <a:chOff x="8476198" y="3141240"/>
            <a:chExt cx="1708274" cy="1472651"/>
          </a:xfrm>
        </p:grpSpPr>
        <p:sp>
          <p:nvSpPr>
            <p:cNvPr id="20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3850" y="1866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3" name="Picture 2" descr="https://upload-images.jianshu.io/upload_images/1856419-52baa0818e1bd1c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7887" y="-266700"/>
            <a:ext cx="7154113" cy="6962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" y="268606"/>
            <a:ext cx="4001584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 fontAlgn="base"/>
            <a:r>
              <a:rPr 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次握手的漏洞</a:t>
            </a:r>
            <a:endParaRPr lang="en-US" altLang="zh-CN" sz="2665" strike="noStrike" noProof="1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/>
        </p:nvGrpSpPr>
        <p:grpSpPr>
          <a:xfrm>
            <a:off x="241300" y="828675"/>
            <a:ext cx="2171700" cy="76200"/>
            <a:chOff x="0" y="2842590"/>
            <a:chExt cx="7054752" cy="89199"/>
          </a:xfrm>
        </p:grpSpPr>
        <p:sp>
          <p:nvSpPr>
            <p:cNvPr id="5" name="矩形 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3825" y="1090295"/>
            <a:ext cx="11527155" cy="4754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SYN洪泛攻击</a:t>
            </a:r>
            <a:endParaRPr lang="zh-CN" altLang="en-US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定义</a:t>
            </a:r>
            <a:endParaRPr lang="zh-CN" altLang="en-US" b="1" dirty="0" smtClean="0">
              <a:sym typeface="+mn-ea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 smtClean="0">
                <a:sym typeface="+mn-ea"/>
              </a:rPr>
              <a:t>通过网络服务所在的端口发送大量伪造原地址的攻击报文，发送到服务端，造成服务端上的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半开连接</a:t>
            </a:r>
            <a:r>
              <a:rPr lang="zh-CN" altLang="en-US" sz="1600" dirty="0" smtClean="0">
                <a:sym typeface="+mn-ea"/>
              </a:rPr>
              <a:t>队列被占满，从而阻止其他用户进行访问。</a:t>
            </a:r>
            <a:endParaRPr lang="zh-CN" altLang="en-US" sz="1600" dirty="0" smtClean="0"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原理</a:t>
            </a:r>
            <a:endParaRPr lang="zh-CN" altLang="en-US" b="1" dirty="0" smtClean="0">
              <a:sym typeface="+mn-ea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 smtClean="0">
                <a:sym typeface="+mn-ea"/>
              </a:rPr>
              <a:t>攻击者客户端利用伪造的IP地址向服务端发出请求(第一次握手)，而服务端的响应(第二次握手)的报文将永远发送不到真实的客户端，服务端在等待客户端的第三次握手(永远都不会有的)，服务端在等待这种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半开的连接</a:t>
            </a:r>
            <a:r>
              <a:rPr lang="zh-CN" altLang="en-US" sz="1600" dirty="0" smtClean="0">
                <a:sym typeface="+mn-ea"/>
              </a:rPr>
              <a:t>过程中消耗了资源，如果有成千上万的这种连接，主机资源将被耗尽，从而达到攻击的目的。</a:t>
            </a:r>
            <a:endParaRPr lang="zh-CN" altLang="en-US" sz="1600" dirty="0" smtClean="0"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解决方案</a:t>
            </a:r>
            <a:endParaRPr lang="zh-CN" altLang="en-US" sz="1600" dirty="0" smtClean="0"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无效连接监控释放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延缓TCB分配方法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防火墙</a:t>
            </a:r>
            <a:endParaRPr lang="zh-CN" altLang="en-US" sz="16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i*1_1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FILL_FORE_SCHEMECOLOR_INDEX" val="5"/>
  <p:tag name="KSO_WM_UNIT_FILL_TYPE" val="1"/>
  <p:tag name="KSO_WM_UNIT_USESOURCEFORMAT_APPLY" val="0"/>
</p:tagLst>
</file>

<file path=ppt/tags/tag43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f*1_1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"/>
  <p:tag name="KSO_WM_UNIT_VALUE" val="36"/>
  <p:tag name="KSO_WM_DIAGRAM_GROUP_CODE" val="l1-1"/>
  <p:tag name="KSO_WM_UNIT_TYPE" val="l_h_f"/>
  <p:tag name="KSO_WM_UNIT_INDEX" val="1_1_1"/>
  <p:tag name="KSO_WM_UNIT_TEXT_FILL_FORE_SCHEMECOLOR_INDEX" val="5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i*1_2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FILL_FORE_SCHEMECOLOR_INDEX" val="6"/>
  <p:tag name="KSO_WM_UNIT_FILL_TYPE" val="1"/>
  <p:tag name="KSO_WM_UNIT_USESOURCEFORMAT_APPLY" val="0"/>
</p:tagLst>
</file>

<file path=ppt/tags/tag45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f*1_2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"/>
  <p:tag name="KSO_WM_UNIT_VALUE" val="36"/>
  <p:tag name="KSO_WM_DIAGRAM_GROUP_CODE" val="l1-1"/>
  <p:tag name="KSO_WM_UNIT_TYPE" val="l_h_f"/>
  <p:tag name="KSO_WM_UNIT_INDEX" val="1_2_1"/>
  <p:tag name="KSO_WM_UNIT_TEXT_FILL_FORE_SCHEMECOLOR_INDEX" val="6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FILL_FORE_SCHEMECOLOR_INDEX" val="7"/>
  <p:tag name="KSO_WM_UNIT_FILL_TYPE" val="1"/>
  <p:tag name="KSO_WM_UNIT_USESOURCEFORMAT_APPLY" val="0"/>
</p:tagLst>
</file>

<file path=ppt/tags/tag47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f*1_3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"/>
  <p:tag name="KSO_WM_UNIT_VALUE" val="36"/>
  <p:tag name="KSO_WM_DIAGRAM_GROUP_CODE" val="l1-1"/>
  <p:tag name="KSO_WM_UNIT_TYPE" val="l_h_f"/>
  <p:tag name="KSO_WM_UNIT_INDEX" val="1_3_1"/>
  <p:tag name="KSO_WM_UNIT_TEXT_FILL_FORE_SCHEMECOLOR_INDEX" val="7"/>
  <p:tag name="KSO_WM_UNIT_TEXT_FILL_TYPE" val="1"/>
  <p:tag name="KSO_WM_UNIT_USESOURCEFORMAT_APPLY" val="0"/>
</p:tagLst>
</file>

<file path=ppt/tags/tag48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i*1_4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FILL_FORE_SCHEMECOLOR_INDEX" val="8"/>
  <p:tag name="KSO_WM_UNIT_FILL_TYPE" val="1"/>
  <p:tag name="KSO_WM_UNIT_USESOURCEFORMAT_APPLY" val="0"/>
</p:tagLst>
</file>

<file path=ppt/tags/tag49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f*1_4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"/>
  <p:tag name="KSO_WM_UNIT_VALUE" val="36"/>
  <p:tag name="KSO_WM_DIAGRAM_GROUP_CODE" val="l1-1"/>
  <p:tag name="KSO_WM_UNIT_TYPE" val="l_h_f"/>
  <p:tag name="KSO_WM_UNIT_INDEX" val="1_4_1"/>
  <p:tag name="KSO_WM_UNIT_TEXT_FILL_FORE_SCHEMECOLOR_INDEX" val="8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i*1_5_1"/>
  <p:tag name="KSO_WM_UNIT_LAYERLEVEL" val="1_1_1"/>
  <p:tag name="KSO_WM_BEAUTIFY_FLAG" val="#wm#"/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FILL_FORE_SCHEMECOLOR_INDEX" val="9"/>
  <p:tag name="KSO_WM_UNIT_FILL_TYPE" val="1"/>
  <p:tag name="KSO_WM_UNIT_USESOURCEFORMAT_APPLY" val="0"/>
</p:tagLst>
</file>

<file path=ppt/tags/tag51.xml><?xml version="1.0" encoding="utf-8"?>
<p:tagLst xmlns:p="http://schemas.openxmlformats.org/presentationml/2006/main">
  <p:tag name="KSO_WM_TEMPLATE_CATEGORY" val="diagram"/>
  <p:tag name="KSO_WM_TEMPLATE_INDEX" val="160055"/>
  <p:tag name="KSO_WM_UNIT_ID" val="diagram160055_4*l_h_f*1_5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"/>
  <p:tag name="KSO_WM_UNIT_VALUE" val="36"/>
  <p:tag name="KSO_WM_DIAGRAM_GROUP_CODE" val="l1-1"/>
  <p:tag name="KSO_WM_UNIT_TYPE" val="l_h_f"/>
  <p:tag name="KSO_WM_UNIT_INDEX" val="1_5_1"/>
  <p:tag name="KSO_WM_UNIT_TEXT_FILL_FORE_SCHEMECOLOR_INDEX" val="9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SLIDE_ITEM_CNT" val="5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KSO_WM_DOC_GUID" val="{ebae741e-f6be-4508-b345-b70f422bb64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5526</Words>
  <Application>WPS 演示</Application>
  <PresentationFormat>宽屏</PresentationFormat>
  <Paragraphs>416</Paragraphs>
  <Slides>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微软雅黑 Light</vt:lpstr>
      <vt:lpstr>Wingdings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5134</cp:revision>
  <dcterms:created xsi:type="dcterms:W3CDTF">2016-08-30T15:34:00Z</dcterms:created>
  <dcterms:modified xsi:type="dcterms:W3CDTF">2019-08-04T11:04:53Z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2052-11.1.0.8584</vt:lpwstr>
  </property>
</Properties>
</file>